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6"/>
  </p:notesMasterIdLst>
  <p:sldIdLst>
    <p:sldId id="256" r:id="rId2"/>
    <p:sldId id="257" r:id="rId3"/>
    <p:sldId id="280" r:id="rId4"/>
    <p:sldId id="286" r:id="rId5"/>
    <p:sldId id="287" r:id="rId6"/>
    <p:sldId id="284" r:id="rId7"/>
    <p:sldId id="281" r:id="rId8"/>
    <p:sldId id="290" r:id="rId9"/>
    <p:sldId id="283" r:id="rId10"/>
    <p:sldId id="282" r:id="rId11"/>
    <p:sldId id="278" r:id="rId12"/>
    <p:sldId id="301" r:id="rId13"/>
    <p:sldId id="294" r:id="rId14"/>
    <p:sldId id="302" r:id="rId15"/>
    <p:sldId id="303" r:id="rId16"/>
    <p:sldId id="258" r:id="rId17"/>
    <p:sldId id="295" r:id="rId18"/>
    <p:sldId id="296" r:id="rId19"/>
    <p:sldId id="297" r:id="rId20"/>
    <p:sldId id="304" r:id="rId21"/>
    <p:sldId id="305" r:id="rId22"/>
    <p:sldId id="306" r:id="rId23"/>
    <p:sldId id="307" r:id="rId24"/>
    <p:sldId id="308" r:id="rId25"/>
    <p:sldId id="289" r:id="rId26"/>
    <p:sldId id="260" r:id="rId27"/>
    <p:sldId id="292" r:id="rId28"/>
    <p:sldId id="275" r:id="rId29"/>
    <p:sldId id="273" r:id="rId30"/>
    <p:sldId id="272" r:id="rId31"/>
    <p:sldId id="293" r:id="rId32"/>
    <p:sldId id="300" r:id="rId33"/>
    <p:sldId id="259" r:id="rId34"/>
    <p:sldId id="263" r:id="rId35"/>
    <p:sldId id="274" r:id="rId36"/>
    <p:sldId id="265" r:id="rId37"/>
    <p:sldId id="276" r:id="rId38"/>
    <p:sldId id="299" r:id="rId39"/>
    <p:sldId id="279" r:id="rId40"/>
    <p:sldId id="277" r:id="rId41"/>
    <p:sldId id="267" r:id="rId42"/>
    <p:sldId id="309" r:id="rId43"/>
    <p:sldId id="298" r:id="rId44"/>
    <p:sldId id="271"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5D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68327"/>
  </p:normalViewPr>
  <p:slideViewPr>
    <p:cSldViewPr snapToGrid="0" snapToObjects="1">
      <p:cViewPr varScale="1">
        <p:scale>
          <a:sx n="74" d="100"/>
          <a:sy n="74" d="100"/>
        </p:scale>
        <p:origin x="1456" y="176"/>
      </p:cViewPr>
      <p:guideLst/>
    </p:cSldViewPr>
  </p:slideViewPr>
  <p:notesTextViewPr>
    <p:cViewPr>
      <p:scale>
        <a:sx n="1" d="1"/>
        <a:sy n="1" d="1"/>
      </p:scale>
      <p:origin x="0" y="0"/>
    </p:cViewPr>
  </p:notesTextViewPr>
  <p:notesViewPr>
    <p:cSldViewPr snapToGrid="0" snapToObjects="1">
      <p:cViewPr varScale="1">
        <p:scale>
          <a:sx n="75" d="100"/>
          <a:sy n="75" d="100"/>
        </p:scale>
        <p:origin x="2192" y="18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1394614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www.macwright.org/2012/10/31/gis-with-python-shapely-fiona.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1790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add your own </a:t>
            </a:r>
            <a:r>
              <a:rPr lang="en-US" dirty="0" err="1" smtClean="0"/>
              <a:t>datapoints</a:t>
            </a:r>
            <a:r>
              <a:rPr lang="en-US" dirty="0" smtClean="0"/>
              <a:t> to both maps and schematics.  Here’s the New York subway</a:t>
            </a:r>
            <a:r>
              <a:rPr lang="en-US" baseline="0" dirty="0" smtClean="0"/>
              <a:t> map, with the nearest good coffee shop (subjective!) to each subway station. </a:t>
            </a:r>
            <a:endParaRPr lang="en-US" dirty="0" smtClean="0"/>
          </a:p>
          <a:p>
            <a:endParaRPr lang="en-US" dirty="0" smtClean="0"/>
          </a:p>
          <a:p>
            <a:r>
              <a:rPr lang="en-US" dirty="0" smtClean="0"/>
              <a:t>Image:</a:t>
            </a:r>
            <a:r>
              <a:rPr lang="en-US" baseline="0" dirty="0" smtClean="0"/>
              <a:t> </a:t>
            </a:r>
            <a:r>
              <a:rPr lang="en-US" dirty="0" smtClean="0"/>
              <a:t>http://</a:t>
            </a:r>
            <a:r>
              <a:rPr lang="en-US" dirty="0" err="1" smtClean="0"/>
              <a:t>www.businessinsider.com</a:t>
            </a:r>
            <a:r>
              <a:rPr lang="en-US" dirty="0" smtClean="0"/>
              <a:t>/nyc-best-coffee-shops-by-subway-stop-2014-2</a:t>
            </a:r>
            <a:endParaRPr lang="en-US" dirty="0"/>
          </a:p>
        </p:txBody>
      </p:sp>
    </p:spTree>
    <p:extLst>
      <p:ext uri="{BB962C8B-B14F-4D97-AF65-F5344CB8AC3E}">
        <p14:creationId xmlns:p14="http://schemas.microsoft.com/office/powerpoint/2010/main" val="134694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Maps, like datasets, are intensely</a:t>
            </a:r>
            <a:r>
              <a:rPr lang="en-US" baseline="0" dirty="0" smtClean="0"/>
              <a:t> political, and when you look at a map, you need to ask similar questions to when you look at a dataset: who created this, what did they create it for, what were their biases, what was important to them.  One of the things you need to be aware of is map projections: “projection” because you’re trying to represent all or part of an oblate spheroid (squished ball) as a flat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are two maps of the world, from </a:t>
            </a:r>
            <a:r>
              <a:rPr lang="en-US" dirty="0" smtClean="0"/>
              <a:t>http://</a:t>
            </a:r>
            <a:r>
              <a:rPr lang="en-US" dirty="0" err="1" smtClean="0"/>
              <a:t>geoawesomeness.com</a:t>
            </a:r>
            <a:r>
              <a:rPr lang="en-US" dirty="0" smtClean="0"/>
              <a:t>/map-distortions/</a:t>
            </a:r>
            <a:r>
              <a:rPr lang="en-US" baseline="0" dirty="0" smtClean="0"/>
              <a:t>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The one on the left uses the Mercator projection: designed for sailors, so when they wanted to sail between two points on the world, they could read the angle (direction) they needed to sail in from the map.  This is great for sailors, but terrible for geopolitics: it shows the USA as much larger than Africa, South America and Australia, all of which, in reality, are huge.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The map on the right uses the Gall-Peters projection: this would be terrible for sailors, but does a much better job at showing the relative area size of each continent.  Note incidentally that both maps are north-up and </a:t>
            </a:r>
            <a:r>
              <a:rPr lang="en-US" baseline="0" dirty="0" err="1" smtClean="0"/>
              <a:t>centred</a:t>
            </a:r>
            <a:r>
              <a:rPr lang="en-US" baseline="0" dirty="0" smtClean="0"/>
              <a:t> on the UK, which splits the Pacific Ocean in two.</a:t>
            </a:r>
          </a:p>
        </p:txBody>
      </p:sp>
    </p:spTree>
    <p:extLst>
      <p:ext uri="{BB962C8B-B14F-4D97-AF65-F5344CB8AC3E}">
        <p14:creationId xmlns:p14="http://schemas.microsoft.com/office/powerpoint/2010/main" val="1105327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Projections also matter</a:t>
            </a:r>
            <a:r>
              <a:rPr lang="en-US" baseline="0" dirty="0" smtClean="0"/>
              <a:t> on a smaller scale.  </a:t>
            </a:r>
            <a:r>
              <a:rPr lang="en-US" dirty="0" smtClean="0"/>
              <a:t>When you’re dealing with map data, you also need to know the coordinate</a:t>
            </a:r>
            <a:r>
              <a:rPr lang="en-US" baseline="0" dirty="0" smtClean="0"/>
              <a:t> system it’s in.  Maps, and the coordinate systems they’re in, are created by fitting a flat plane to the world in one of 3 ways (it helps at this point to think about how you’d wrap a ball using a sheet of paper): a tangent plane that touches the world at a specific location on earth, a cylinder wrapped around the world, or a cone wrapped around part of the world, with its point at a specific location on earth.  Each of these will produce different </a:t>
            </a:r>
            <a:r>
              <a:rPr lang="en-US" baseline="0" dirty="0" err="1" smtClean="0"/>
              <a:t>lat</a:t>
            </a:r>
            <a:r>
              <a:rPr lang="en-US" baseline="0" dirty="0" smtClean="0"/>
              <a:t>/long numbers for the same point on the earth’s surface – which means that, in most GPS coordinate systems, the Greenwich Meridian (the 0 line from north pole to south pole) is about 100m to the West.  To make this even more complicated, parts of the Earth are also moving (blame the tectonic plates…). </a:t>
            </a:r>
          </a:p>
          <a:p>
            <a:endParaRPr lang="en-US" baseline="0" dirty="0" smtClean="0"/>
          </a:p>
          <a:p>
            <a:r>
              <a:rPr lang="en-US" baseline="0" dirty="0" smtClean="0"/>
              <a:t>QGIS can convert between coordinate systems, if you’re combining GIS data from different ones.</a:t>
            </a:r>
          </a:p>
          <a:p>
            <a:endParaRPr lang="en-US" dirty="0" smtClean="0"/>
          </a:p>
          <a:p>
            <a:r>
              <a:rPr lang="en-US" dirty="0" smtClean="0"/>
              <a:t>Image from http://</a:t>
            </a:r>
            <a:r>
              <a:rPr lang="en-US" dirty="0" err="1" smtClean="0"/>
              <a:t>www.movable-type.co.uk</a:t>
            </a:r>
            <a:r>
              <a:rPr lang="en-US" dirty="0" smtClean="0"/>
              <a:t>/scripts/</a:t>
            </a:r>
            <a:r>
              <a:rPr lang="en-US" dirty="0" err="1" smtClean="0"/>
              <a:t>latlong</a:t>
            </a:r>
            <a:r>
              <a:rPr lang="en-US" dirty="0" smtClean="0"/>
              <a:t>-convert-</a:t>
            </a:r>
            <a:r>
              <a:rPr lang="en-US" dirty="0" err="1" smtClean="0"/>
              <a:t>coords.html</a:t>
            </a:r>
            <a:endParaRPr lang="en-US" dirty="0" smtClean="0"/>
          </a:p>
          <a:p>
            <a:r>
              <a:rPr lang="en-US" dirty="0" smtClean="0"/>
              <a:t>More: https://</a:t>
            </a:r>
            <a:r>
              <a:rPr lang="en-US" dirty="0" err="1" smtClean="0"/>
              <a:t>en.wikipedia.org</a:t>
            </a:r>
            <a:r>
              <a:rPr lang="en-US" dirty="0" smtClean="0"/>
              <a:t>/wiki/</a:t>
            </a:r>
            <a:r>
              <a:rPr lang="en-US" dirty="0" err="1" smtClean="0"/>
              <a:t>Geographic_coordinate_system</a:t>
            </a:r>
            <a:endParaRPr lang="en-US" dirty="0"/>
          </a:p>
        </p:txBody>
      </p:sp>
    </p:spTree>
    <p:extLst>
      <p:ext uri="{BB962C8B-B14F-4D97-AF65-F5344CB8AC3E}">
        <p14:creationId xmlns:p14="http://schemas.microsoft.com/office/powerpoint/2010/main" val="573681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229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428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 we’re done with map views… except we’re not, because Tableau only contains</a:t>
            </a:r>
            <a:r>
              <a:rPr lang="en-US" baseline="0" dirty="0" smtClean="0"/>
              <a:t> country outlines and USA outline data.  If we want to cover other places in the world, we’re going to need another tool. </a:t>
            </a:r>
            <a:endParaRPr lang="en-US" dirty="0"/>
          </a:p>
        </p:txBody>
      </p:sp>
    </p:spTree>
    <p:extLst>
      <p:ext uri="{BB962C8B-B14F-4D97-AF65-F5344CB8AC3E}">
        <p14:creationId xmlns:p14="http://schemas.microsoft.com/office/powerpoint/2010/main" val="1208740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2947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QGIS is a map data viewer, but it’s Python-based, and also has GIS data tools hidden inside it. </a:t>
            </a:r>
            <a:endParaRPr lang="en-US" dirty="0"/>
          </a:p>
        </p:txBody>
      </p:sp>
    </p:spTree>
    <p:extLst>
      <p:ext uri="{BB962C8B-B14F-4D97-AF65-F5344CB8AC3E}">
        <p14:creationId xmlns:p14="http://schemas.microsoft.com/office/powerpoint/2010/main" val="1620063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File used here is </a:t>
            </a:r>
            <a:r>
              <a:rPr lang="en-US" dirty="0" err="1" smtClean="0"/>
              <a:t>TZwards.shp</a:t>
            </a:r>
            <a:endParaRPr lang="en-US" dirty="0"/>
          </a:p>
        </p:txBody>
      </p:sp>
    </p:spTree>
    <p:extLst>
      <p:ext uri="{BB962C8B-B14F-4D97-AF65-F5344CB8AC3E}">
        <p14:creationId xmlns:p14="http://schemas.microsoft.com/office/powerpoint/2010/main" val="136056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uses data file </a:t>
            </a:r>
            <a:r>
              <a:rPr lang="en-US" dirty="0" err="1" smtClean="0"/>
              <a:t>Tzwards.shp</a:t>
            </a:r>
            <a:endParaRPr lang="en-US" dirty="0"/>
          </a:p>
        </p:txBody>
      </p:sp>
    </p:spTree>
    <p:extLst>
      <p:ext uri="{BB962C8B-B14F-4D97-AF65-F5344CB8AC3E}">
        <p14:creationId xmlns:p14="http://schemas.microsoft.com/office/powerpoint/2010/main" val="64850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28764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Right-click on the name of the layer (e.g.</a:t>
            </a:r>
            <a:r>
              <a:rPr lang="en-US" baseline="0" dirty="0" smtClean="0"/>
              <a:t> </a:t>
            </a:r>
            <a:r>
              <a:rPr lang="en-US" baseline="0" dirty="0" err="1" smtClean="0"/>
              <a:t>TzWards</a:t>
            </a:r>
            <a:r>
              <a:rPr lang="en-US" baseline="0" dirty="0" smtClean="0"/>
              <a:t>), then select “open attribute table”</a:t>
            </a:r>
            <a:endParaRPr lang="en-US" dirty="0"/>
          </a:p>
        </p:txBody>
      </p:sp>
    </p:spTree>
    <p:extLst>
      <p:ext uri="{BB962C8B-B14F-4D97-AF65-F5344CB8AC3E}">
        <p14:creationId xmlns:p14="http://schemas.microsoft.com/office/powerpoint/2010/main" val="1610555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your</a:t>
            </a:r>
            <a:r>
              <a:rPr lang="en-US" baseline="0" dirty="0" smtClean="0"/>
              <a:t> dataset.  You can also change what’s displayed using the “Properties” option, and save this layer to a different data format (e.g. CSV). </a:t>
            </a:r>
            <a:endParaRPr lang="en-US" dirty="0"/>
          </a:p>
        </p:txBody>
      </p:sp>
    </p:spTree>
    <p:extLst>
      <p:ext uri="{BB962C8B-B14F-4D97-AF65-F5344CB8AC3E}">
        <p14:creationId xmlns:p14="http://schemas.microsoft.com/office/powerpoint/2010/main" val="202500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File is TreeCover_250m_MODIS_Tanzania_2010.tif</a:t>
            </a:r>
            <a:endParaRPr lang="en-US" dirty="0"/>
          </a:p>
        </p:txBody>
      </p:sp>
    </p:spTree>
    <p:extLst>
      <p:ext uri="{BB962C8B-B14F-4D97-AF65-F5344CB8AC3E}">
        <p14:creationId xmlns:p14="http://schemas.microsoft.com/office/powerpoint/2010/main" val="951585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0704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0977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526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Shapefiles</a:t>
            </a:r>
            <a:r>
              <a:rPr lang="en-US" baseline="0" dirty="0" smtClean="0"/>
              <a:t> are very common vector map formats.  </a:t>
            </a:r>
            <a:r>
              <a:rPr lang="en-US" dirty="0" smtClean="0"/>
              <a:t>KMZ files are</a:t>
            </a:r>
            <a:r>
              <a:rPr lang="en-US" baseline="0" dirty="0" smtClean="0"/>
              <a:t> zipped versions of KML files.  </a:t>
            </a:r>
            <a:r>
              <a:rPr lang="en-US" baseline="0" dirty="0" err="1" smtClean="0"/>
              <a:t>OpenStreetMap</a:t>
            </a:r>
            <a:r>
              <a:rPr lang="en-US" baseline="0" dirty="0" smtClean="0"/>
              <a:t> uses GPX as its internal data representation.  </a:t>
            </a:r>
            <a:r>
              <a:rPr lang="en-US" baseline="0" dirty="0" err="1" smtClean="0"/>
              <a:t>Geojson</a:t>
            </a:r>
            <a:r>
              <a:rPr lang="en-US" baseline="0" dirty="0" smtClean="0"/>
              <a:t> and </a:t>
            </a:r>
            <a:r>
              <a:rPr lang="en-US" baseline="0" dirty="0" err="1" smtClean="0"/>
              <a:t>Topojson</a:t>
            </a:r>
            <a:r>
              <a:rPr lang="en-US" baseline="0" dirty="0" smtClean="0"/>
              <a:t> are commonly used in D3 GIS code. </a:t>
            </a:r>
            <a:endParaRPr dirty="0"/>
          </a:p>
        </p:txBody>
      </p:sp>
    </p:spTree>
    <p:extLst>
      <p:ext uri="{BB962C8B-B14F-4D97-AF65-F5344CB8AC3E}">
        <p14:creationId xmlns:p14="http://schemas.microsoft.com/office/powerpoint/2010/main" val="995974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most tools,</a:t>
            </a:r>
            <a:r>
              <a:rPr lang="en-US" baseline="0" dirty="0" smtClean="0"/>
              <a:t> you’ll only need the .</a:t>
            </a:r>
            <a:r>
              <a:rPr lang="en-US" baseline="0" dirty="0" err="1" smtClean="0"/>
              <a:t>shp</a:t>
            </a:r>
            <a:r>
              <a:rPr lang="en-US" baseline="0" dirty="0" smtClean="0"/>
              <a:t> and .</a:t>
            </a:r>
            <a:r>
              <a:rPr lang="en-US" baseline="0" dirty="0" err="1" smtClean="0"/>
              <a:t>shx</a:t>
            </a:r>
            <a:r>
              <a:rPr lang="en-US" baseline="0" dirty="0" smtClean="0"/>
              <a:t> file.   For some tools, you need the .</a:t>
            </a:r>
            <a:r>
              <a:rPr lang="en-US" baseline="0" dirty="0" err="1" smtClean="0"/>
              <a:t>shp</a:t>
            </a:r>
            <a:r>
              <a:rPr lang="en-US" baseline="0" dirty="0" smtClean="0"/>
              <a:t>, .</a:t>
            </a:r>
            <a:r>
              <a:rPr lang="en-US" baseline="0" dirty="0" err="1" smtClean="0"/>
              <a:t>shx</a:t>
            </a:r>
            <a:r>
              <a:rPr lang="en-US" baseline="0" dirty="0" smtClean="0"/>
              <a:t> and .dbf.</a:t>
            </a:r>
          </a:p>
          <a:p>
            <a:endParaRPr lang="en-US" baseline="0" dirty="0" smtClean="0"/>
          </a:p>
          <a:p>
            <a:r>
              <a:rPr lang="en-US" baseline="0" dirty="0" smtClean="0"/>
              <a:t>More about all those files: https://</a:t>
            </a:r>
            <a:r>
              <a:rPr lang="en-US" baseline="0" dirty="0" err="1" smtClean="0"/>
              <a:t>en.wikipedia.org</a:t>
            </a:r>
            <a:r>
              <a:rPr lang="en-US" baseline="0" dirty="0" smtClean="0"/>
              <a:t>/wiki/Shapefile</a:t>
            </a:r>
            <a:endParaRPr lang="en-US" dirty="0"/>
          </a:p>
        </p:txBody>
      </p:sp>
    </p:spTree>
    <p:extLst>
      <p:ext uri="{BB962C8B-B14F-4D97-AF65-F5344CB8AC3E}">
        <p14:creationId xmlns:p14="http://schemas.microsoft.com/office/powerpoint/2010/main" val="57009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List of GDAL tools at http://</a:t>
            </a:r>
            <a:r>
              <a:rPr lang="en-US" dirty="0" err="1" smtClean="0"/>
              <a:t>www.gdal.org</a:t>
            </a:r>
            <a:r>
              <a:rPr lang="en-US" dirty="0" smtClean="0"/>
              <a:t>/</a:t>
            </a:r>
            <a:r>
              <a:rPr lang="en-US" dirty="0" err="1" smtClean="0"/>
              <a:t>gdal_utilities.html</a:t>
            </a:r>
            <a:r>
              <a:rPr lang="en-US" dirty="0" smtClean="0"/>
              <a:t>.</a:t>
            </a:r>
            <a:r>
              <a:rPr lang="en-US" baseline="0" dirty="0" smtClean="0"/>
              <a:t>  </a:t>
            </a:r>
            <a:r>
              <a:rPr lang="en-US" dirty="0" smtClean="0"/>
              <a:t>Get these from http://</a:t>
            </a:r>
            <a:r>
              <a:rPr lang="en-US" dirty="0" err="1" smtClean="0"/>
              <a:t>www.gdal.org</a:t>
            </a:r>
            <a:r>
              <a:rPr lang="en-US" dirty="0" smtClean="0"/>
              <a:t>,</a:t>
            </a:r>
            <a:r>
              <a:rPr lang="en-US" baseline="0" dirty="0" smtClean="0"/>
              <a:t> unless you’re a mac user, in which case try </a:t>
            </a:r>
            <a:r>
              <a:rPr lang="en-US" dirty="0" smtClean="0"/>
              <a:t>http://</a:t>
            </a:r>
            <a:r>
              <a:rPr lang="en-US" dirty="0" err="1" smtClean="0"/>
              <a:t>www.kyngchaos.com</a:t>
            </a:r>
            <a:r>
              <a:rPr lang="en-US" dirty="0" smtClean="0"/>
              <a:t>/software/</a:t>
            </a:r>
            <a:r>
              <a:rPr lang="en-US" dirty="0" err="1" smtClean="0"/>
              <a:t>archive#gdal</a:t>
            </a:r>
            <a:endParaRPr lang="en-US" dirty="0" smtClean="0"/>
          </a:p>
          <a:p>
            <a:endParaRPr lang="en-US" dirty="0" smtClean="0"/>
          </a:p>
          <a:p>
            <a:endParaRPr lang="en-US" dirty="0"/>
          </a:p>
        </p:txBody>
      </p:sp>
    </p:spTree>
    <p:extLst>
      <p:ext uri="{BB962C8B-B14F-4D97-AF65-F5344CB8AC3E}">
        <p14:creationId xmlns:p14="http://schemas.microsoft.com/office/powerpoint/2010/main" val="754324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u="none" kern="1200" baseline="0" dirty="0" smtClean="0">
                <a:solidFill>
                  <a:schemeClr val="tx1"/>
                </a:solidFill>
                <a:latin typeface="+mn-lt"/>
                <a:ea typeface="+mn-ea"/>
                <a:cs typeface="+mn-cs"/>
              </a:rPr>
              <a:t>Fiona needs both the .</a:t>
            </a:r>
            <a:r>
              <a:rPr lang="en-US" sz="1100" u="none" kern="1200" baseline="0" dirty="0" err="1" smtClean="0">
                <a:solidFill>
                  <a:schemeClr val="tx1"/>
                </a:solidFill>
                <a:latin typeface="+mn-lt"/>
                <a:ea typeface="+mn-ea"/>
                <a:cs typeface="+mn-cs"/>
              </a:rPr>
              <a:t>shp</a:t>
            </a:r>
            <a:r>
              <a:rPr lang="en-US" sz="1100" u="none" kern="1200" baseline="0" dirty="0" smtClean="0">
                <a:solidFill>
                  <a:schemeClr val="tx1"/>
                </a:solidFill>
                <a:latin typeface="+mn-lt"/>
                <a:ea typeface="+mn-ea"/>
                <a:cs typeface="+mn-cs"/>
              </a:rPr>
              <a:t> and .</a:t>
            </a:r>
            <a:r>
              <a:rPr lang="en-US" sz="1100" u="none" kern="1200" baseline="0" dirty="0" err="1" smtClean="0">
                <a:solidFill>
                  <a:schemeClr val="tx1"/>
                </a:solidFill>
                <a:latin typeface="+mn-lt"/>
                <a:ea typeface="+mn-ea"/>
                <a:cs typeface="+mn-cs"/>
              </a:rPr>
              <a:t>shx</a:t>
            </a:r>
            <a:r>
              <a:rPr lang="en-US" sz="1100" u="none" kern="1200" baseline="0" dirty="0" smtClean="0">
                <a:solidFill>
                  <a:schemeClr val="tx1"/>
                </a:solidFill>
                <a:latin typeface="+mn-lt"/>
                <a:ea typeface="+mn-ea"/>
                <a:cs typeface="+mn-cs"/>
              </a:rPr>
              <a:t> file.  You’ll </a:t>
            </a:r>
            <a:r>
              <a:rPr lang="en-US" sz="1100" u="none" kern="1200" baseline="0" dirty="0" err="1" smtClean="0">
                <a:solidFill>
                  <a:schemeClr val="tx1"/>
                </a:solidFill>
                <a:latin typeface="+mn-lt"/>
                <a:ea typeface="+mn-ea"/>
                <a:cs typeface="+mn-cs"/>
              </a:rPr>
              <a:t>recognise</a:t>
            </a:r>
            <a:r>
              <a:rPr lang="en-US" sz="1100" u="none" kern="1200" baseline="0" dirty="0" smtClean="0">
                <a:solidFill>
                  <a:schemeClr val="tx1"/>
                </a:solidFill>
                <a:latin typeface="+mn-lt"/>
                <a:ea typeface="+mn-ea"/>
                <a:cs typeface="+mn-cs"/>
              </a:rPr>
              <a:t> the output as a dictionary. </a:t>
            </a:r>
          </a:p>
          <a:p>
            <a:endParaRPr lang="en-US" sz="1100" u="none" kern="1200" baseline="0" dirty="0" smtClean="0">
              <a:solidFill>
                <a:schemeClr val="tx1"/>
              </a:solidFill>
              <a:latin typeface="+mn-lt"/>
              <a:ea typeface="+mn-ea"/>
              <a:cs typeface="+mn-cs"/>
            </a:endParaRPr>
          </a:p>
          <a:p>
            <a:r>
              <a:rPr lang="en-US" sz="1100" u="none" kern="1200" baseline="0" dirty="0" smtClean="0">
                <a:solidFill>
                  <a:schemeClr val="tx1"/>
                </a:solidFill>
                <a:latin typeface="+mn-lt"/>
                <a:ea typeface="+mn-ea"/>
                <a:cs typeface="+mn-cs"/>
              </a:rPr>
              <a:t>Intro to Fiona and Shapely: </a:t>
            </a:r>
            <a:r>
              <a:rPr lang="en-US" sz="1100" u="sng" kern="1200" baseline="0" dirty="0" smtClean="0">
                <a:solidFill>
                  <a:schemeClr val="tx1"/>
                </a:solidFill>
                <a:latin typeface="+mn-lt"/>
                <a:ea typeface="+mn-ea"/>
                <a:cs typeface="+mn-cs"/>
                <a:hlinkClick r:id="rId3"/>
              </a:rPr>
              <a:t>http://www.macwright.org/2012/10/31/gis-with-python-shapely-fiona.html</a:t>
            </a:r>
            <a:endParaRPr lang="en-US" baseline="0" dirty="0"/>
          </a:p>
        </p:txBody>
      </p:sp>
    </p:spTree>
    <p:extLst>
      <p:ext uri="{BB962C8B-B14F-4D97-AF65-F5344CB8AC3E}">
        <p14:creationId xmlns:p14="http://schemas.microsoft.com/office/powerpoint/2010/main" val="1577323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6996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u="none" kern="1200" baseline="0" dirty="0" smtClean="0">
                <a:solidFill>
                  <a:schemeClr val="tx1"/>
                </a:solidFill>
                <a:latin typeface="+mn-lt"/>
                <a:ea typeface="+mn-ea"/>
                <a:cs typeface="+mn-cs"/>
              </a:rPr>
              <a:t>OGR2OGR is part of the GDAL toolset.  This code filters and converts a shapefile to </a:t>
            </a:r>
            <a:r>
              <a:rPr lang="en-US" sz="1100" u="none" kern="1200" baseline="0" dirty="0" err="1" smtClean="0">
                <a:solidFill>
                  <a:schemeClr val="tx1"/>
                </a:solidFill>
                <a:latin typeface="+mn-lt"/>
                <a:ea typeface="+mn-ea"/>
                <a:cs typeface="+mn-cs"/>
              </a:rPr>
              <a:t>geojson</a:t>
            </a:r>
            <a:r>
              <a:rPr lang="en-US" sz="1100" u="none" kern="1200" baseline="0" dirty="0" smtClean="0">
                <a:solidFill>
                  <a:schemeClr val="tx1"/>
                </a:solidFill>
                <a:latin typeface="+mn-lt"/>
                <a:ea typeface="+mn-ea"/>
                <a:cs typeface="+mn-cs"/>
              </a:rPr>
              <a:t>.  Ne_10m_admin_1_states_provinces.shp is a shapefile from the </a:t>
            </a:r>
            <a:r>
              <a:rPr lang="en-US" sz="1100" u="none" kern="1200" baseline="0" dirty="0" err="1" smtClean="0">
                <a:solidFill>
                  <a:schemeClr val="tx1"/>
                </a:solidFill>
                <a:latin typeface="+mn-lt"/>
                <a:ea typeface="+mn-ea"/>
                <a:cs typeface="+mn-cs"/>
              </a:rPr>
              <a:t>NaturalEarth.com</a:t>
            </a:r>
            <a:r>
              <a:rPr lang="en-US" sz="1100" u="none" kern="1200" baseline="0" dirty="0" smtClean="0">
                <a:solidFill>
                  <a:schemeClr val="tx1"/>
                </a:solidFill>
                <a:latin typeface="+mn-lt"/>
                <a:ea typeface="+mn-ea"/>
                <a:cs typeface="+mn-cs"/>
              </a:rPr>
              <a:t> shapefile collection: this file has all the provinces (states) in all the countries in the world in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u="none" kern="1200" baseline="0" dirty="0" smtClean="0">
              <a:solidFill>
                <a:schemeClr val="tx1"/>
              </a:solidFill>
              <a:latin typeface="+mn-lt"/>
              <a:ea typeface="+mn-ea"/>
              <a:cs typeface="+mn-cs"/>
            </a:endParaRPr>
          </a:p>
          <a:p>
            <a:r>
              <a:rPr lang="en-US" sz="1100" u="none" kern="1200" baseline="0" dirty="0" smtClean="0">
                <a:solidFill>
                  <a:schemeClr val="tx1"/>
                </a:solidFill>
                <a:latin typeface="+mn-lt"/>
                <a:ea typeface="+mn-ea"/>
                <a:cs typeface="+mn-cs"/>
              </a:rPr>
              <a:t>You can also do this in Python, e.g. </a:t>
            </a:r>
          </a:p>
          <a:p>
            <a:r>
              <a:rPr lang="en-US" sz="1100" dirty="0" smtClean="0"/>
              <a:t>import ogr2ogr</a:t>
            </a:r>
          </a:p>
          <a:p>
            <a:r>
              <a:rPr lang="en-US" sz="1100" baseline="30000" dirty="0" smtClean="0"/>
              <a:t> </a:t>
            </a:r>
            <a:r>
              <a:rPr lang="en-US" sz="1100" baseline="0" dirty="0" smtClean="0"/>
              <a:t>ogr2ogr.main([‘’,'­f','GeoJSON','test2.json',‘TZwards.shp'])”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u="non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u="none" kern="1200" baseline="0" dirty="0" smtClean="0">
                <a:solidFill>
                  <a:schemeClr val="tx1"/>
                </a:solidFill>
                <a:latin typeface="+mn-lt"/>
                <a:ea typeface="+mn-ea"/>
                <a:cs typeface="+mn-cs"/>
              </a:rPr>
              <a:t>The Ogr2ogr formats list is: http://</a:t>
            </a:r>
            <a:r>
              <a:rPr lang="en-US" sz="1100" u="none" kern="1200" baseline="0" dirty="0" err="1" smtClean="0">
                <a:solidFill>
                  <a:schemeClr val="tx1"/>
                </a:solidFill>
                <a:latin typeface="+mn-lt"/>
                <a:ea typeface="+mn-ea"/>
                <a:cs typeface="+mn-cs"/>
              </a:rPr>
              <a:t>www.gdal.org</a:t>
            </a:r>
            <a:r>
              <a:rPr lang="en-US" sz="1100" u="none" kern="1200" baseline="0" dirty="0" smtClean="0">
                <a:solidFill>
                  <a:schemeClr val="tx1"/>
                </a:solidFill>
                <a:latin typeface="+mn-lt"/>
                <a:ea typeface="+mn-ea"/>
                <a:cs typeface="+mn-cs"/>
              </a:rPr>
              <a:t>/</a:t>
            </a:r>
            <a:r>
              <a:rPr lang="en-US" sz="1100" u="none" kern="1200" baseline="0" dirty="0" err="1" smtClean="0">
                <a:solidFill>
                  <a:schemeClr val="tx1"/>
                </a:solidFill>
                <a:latin typeface="+mn-lt"/>
                <a:ea typeface="+mn-ea"/>
                <a:cs typeface="+mn-cs"/>
              </a:rPr>
              <a:t>ogr_formats.html</a:t>
            </a:r>
            <a:endParaRPr lang="en-US" sz="1100" u="non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u="none" kern="1200" baseline="0" dirty="0" smtClean="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1160869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4733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40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Most of the time, you’ll see </a:t>
            </a:r>
            <a:r>
              <a:rPr lang="en-US" dirty="0" err="1" smtClean="0"/>
              <a:t>tif</a:t>
            </a:r>
            <a:r>
              <a:rPr lang="en-US" dirty="0" smtClean="0"/>
              <a:t> and jpg images.</a:t>
            </a:r>
            <a:r>
              <a:rPr lang="en-US" baseline="0" dirty="0" smtClean="0"/>
              <a:t>  If you’re handling satellite data, NITF and HTF5 are common.  </a:t>
            </a:r>
            <a:r>
              <a:rPr lang="en-US" dirty="0" smtClean="0"/>
              <a:t>More at https://</a:t>
            </a:r>
            <a:r>
              <a:rPr lang="en-US" dirty="0" err="1" smtClean="0"/>
              <a:t>www.bluemarblegeo.com</a:t>
            </a:r>
            <a:r>
              <a:rPr lang="en-US" dirty="0" smtClean="0"/>
              <a:t>/products/global-mapper-formats-</a:t>
            </a:r>
            <a:r>
              <a:rPr lang="en-US" dirty="0" err="1" smtClean="0"/>
              <a:t>raster.php</a:t>
            </a:r>
            <a:endParaRPr lang="en-US" dirty="0" smtClean="0"/>
          </a:p>
          <a:p>
            <a:pPr lvl="0">
              <a:spcBef>
                <a:spcPts val="0"/>
              </a:spcBef>
              <a:buNone/>
            </a:pPr>
            <a:endParaRPr lang="en-US" dirty="0" smtClean="0"/>
          </a:p>
          <a:p>
            <a:pPr lvl="0">
              <a:spcBef>
                <a:spcPts val="0"/>
              </a:spcBef>
              <a:buNone/>
            </a:pPr>
            <a:r>
              <a:rPr lang="en-US" dirty="0" smtClean="0"/>
              <a:t>Most raster</a:t>
            </a:r>
            <a:r>
              <a:rPr lang="en-US" baseline="0" dirty="0" smtClean="0"/>
              <a:t> data files have “bands” in them: often 1 band (e.g. those tree heights), but sometimes 3 (red/green/blue) or more (e.g. monthly rainfall numbers). </a:t>
            </a:r>
            <a:endParaRPr dirty="0"/>
          </a:p>
        </p:txBody>
      </p:sp>
    </p:spTree>
    <p:extLst>
      <p:ext uri="{BB962C8B-B14F-4D97-AF65-F5344CB8AC3E}">
        <p14:creationId xmlns:p14="http://schemas.microsoft.com/office/powerpoint/2010/main" val="9128707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If you zoom into a </a:t>
            </a:r>
            <a:r>
              <a:rPr lang="en-US" dirty="0" err="1" smtClean="0"/>
              <a:t>Geotiff</a:t>
            </a:r>
            <a:r>
              <a:rPr lang="en-US" baseline="0" dirty="0" smtClean="0"/>
              <a:t> file, you’ll see something like this.  Lots of pixels, with a greyscale (usually between 0 and 127) value for each pixel.  This is just like an image file – and you can using image processing code on </a:t>
            </a:r>
            <a:r>
              <a:rPr lang="en-US" baseline="0" dirty="0" err="1" smtClean="0"/>
              <a:t>geotiff</a:t>
            </a:r>
            <a:r>
              <a:rPr lang="en-US" baseline="0" dirty="0" smtClean="0"/>
              <a:t> files too. </a:t>
            </a:r>
            <a:endParaRPr dirty="0"/>
          </a:p>
        </p:txBody>
      </p:sp>
    </p:spTree>
    <p:extLst>
      <p:ext uri="{BB962C8B-B14F-4D97-AF65-F5344CB8AC3E}">
        <p14:creationId xmlns:p14="http://schemas.microsoft.com/office/powerpoint/2010/main" val="644484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5714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You need:</a:t>
            </a:r>
          </a:p>
          <a:p>
            <a:r>
              <a:rPr lang="en-US" dirty="0" smtClean="0"/>
              <a:t>A shapefile with the outline in it: both the .</a:t>
            </a:r>
            <a:r>
              <a:rPr lang="en-US" dirty="0" err="1" smtClean="0"/>
              <a:t>shp</a:t>
            </a:r>
            <a:r>
              <a:rPr lang="en-US" dirty="0" smtClean="0"/>
              <a:t> and .</a:t>
            </a:r>
            <a:r>
              <a:rPr lang="en-US" dirty="0" err="1" smtClean="0"/>
              <a:t>shx</a:t>
            </a:r>
            <a:r>
              <a:rPr lang="en-US" dirty="0" smtClean="0"/>
              <a:t> files</a:t>
            </a:r>
          </a:p>
          <a:p>
            <a:r>
              <a:rPr lang="en-US" dirty="0" smtClean="0"/>
              <a:t>a </a:t>
            </a:r>
            <a:r>
              <a:rPr lang="en-US" dirty="0" err="1" smtClean="0"/>
              <a:t>Geotiff</a:t>
            </a:r>
            <a:r>
              <a:rPr lang="en-US" dirty="0" smtClean="0"/>
              <a:t> (or other) file that needs </a:t>
            </a:r>
            <a:r>
              <a:rPr lang="en-US" dirty="0" err="1" smtClean="0"/>
              <a:t>cookie­cutting</a:t>
            </a:r>
            <a:r>
              <a:rPr lang="en-US" dirty="0" smtClean="0"/>
              <a:t>, IN THE SAME COORDINATE SYSTEM as the shapefile. </a:t>
            </a:r>
          </a:p>
          <a:p>
            <a:r>
              <a:rPr lang="en-US" dirty="0" smtClean="0"/>
              <a:t>The result is in file </a:t>
            </a:r>
            <a:r>
              <a:rPr lang="en-US" dirty="0" err="1" smtClean="0"/>
              <a:t>yourresult.tif</a:t>
            </a:r>
            <a:r>
              <a:rPr lang="en-US" dirty="0" smtClean="0"/>
              <a:t>.</a:t>
            </a:r>
            <a:r>
              <a:rPr lang="en-US" baseline="0" dirty="0" smtClean="0"/>
              <a:t> </a:t>
            </a:r>
          </a:p>
          <a:p>
            <a:endParaRPr lang="en-US" sz="1100" u="none" kern="1200" baseline="0" dirty="0" smtClean="0">
              <a:solidFill>
                <a:schemeClr val="tx1"/>
              </a:solidFill>
              <a:latin typeface="+mn-lt"/>
              <a:ea typeface="+mn-ea"/>
              <a:cs typeface="+mn-cs"/>
            </a:endParaRPr>
          </a:p>
          <a:p>
            <a:r>
              <a:rPr lang="en-US" sz="1100" u="none" kern="1200" baseline="0" dirty="0" smtClean="0">
                <a:solidFill>
                  <a:schemeClr val="tx1"/>
                </a:solidFill>
                <a:latin typeface="+mn-lt"/>
                <a:ea typeface="+mn-ea"/>
                <a:cs typeface="+mn-cs"/>
              </a:rPr>
              <a:t>The GDAL library has </a:t>
            </a:r>
            <a:r>
              <a:rPr lang="en-US" sz="1100" u="none" kern="1200" baseline="0" dirty="0" err="1" smtClean="0">
                <a:solidFill>
                  <a:schemeClr val="tx1"/>
                </a:solidFill>
                <a:latin typeface="+mn-lt"/>
                <a:ea typeface="+mn-ea"/>
                <a:cs typeface="+mn-cs"/>
              </a:rPr>
              <a:t>cookie­cutters</a:t>
            </a:r>
            <a:r>
              <a:rPr lang="en-US" sz="1100" u="none" kern="1200" baseline="0" dirty="0" smtClean="0">
                <a:solidFill>
                  <a:schemeClr val="tx1"/>
                </a:solidFill>
                <a:latin typeface="+mn-lt"/>
                <a:ea typeface="+mn-ea"/>
                <a:cs typeface="+mn-cs"/>
              </a:rPr>
              <a:t> as part of its </a:t>
            </a:r>
            <a:r>
              <a:rPr lang="en-US" sz="1100" u="none" kern="1200" baseline="0" dirty="0" err="1" smtClean="0">
                <a:solidFill>
                  <a:schemeClr val="tx1"/>
                </a:solidFill>
                <a:latin typeface="+mn-lt"/>
                <a:ea typeface="+mn-ea"/>
                <a:cs typeface="+mn-cs"/>
              </a:rPr>
              <a:t>Gdalwarp</a:t>
            </a:r>
            <a:r>
              <a:rPr lang="en-US" sz="1100" u="none" kern="1200" baseline="0" dirty="0" smtClean="0">
                <a:solidFill>
                  <a:schemeClr val="tx1"/>
                </a:solidFill>
                <a:latin typeface="+mn-lt"/>
                <a:ea typeface="+mn-ea"/>
                <a:cs typeface="+mn-cs"/>
              </a:rPr>
              <a:t> library.</a:t>
            </a:r>
          </a:p>
          <a:p>
            <a:r>
              <a:rPr lang="en-US" sz="1100" u="none" kern="1200" baseline="0" dirty="0" smtClean="0">
                <a:solidFill>
                  <a:schemeClr val="tx1"/>
                </a:solidFill>
                <a:latin typeface="+mn-lt"/>
                <a:ea typeface="+mn-ea"/>
                <a:cs typeface="+mn-cs"/>
              </a:rPr>
              <a:t>Shapefile restriction applies to other tech too, e.g. </a:t>
            </a:r>
            <a:r>
              <a:rPr lang="en-US" sz="1100" u="none" kern="1200" baseline="0" dirty="0" err="1" smtClean="0">
                <a:solidFill>
                  <a:schemeClr val="tx1"/>
                </a:solidFill>
                <a:latin typeface="+mn-lt"/>
                <a:ea typeface="+mn-ea"/>
                <a:cs typeface="+mn-cs"/>
              </a:rPr>
              <a:t>Arcview</a:t>
            </a:r>
            <a:r>
              <a:rPr lang="en-US" sz="1100" u="none" kern="1200" baseline="0" dirty="0" smtClean="0">
                <a:solidFill>
                  <a:schemeClr val="tx1"/>
                </a:solidFill>
                <a:latin typeface="+mn-lt"/>
                <a:ea typeface="+mn-ea"/>
                <a:cs typeface="+mn-cs"/>
              </a:rPr>
              <a:t> won’t display a shape if you don’t give it .</a:t>
            </a:r>
            <a:r>
              <a:rPr lang="en-US" sz="1100" u="none" kern="1200" baseline="0" dirty="0" err="1" smtClean="0">
                <a:solidFill>
                  <a:schemeClr val="tx1"/>
                </a:solidFill>
                <a:latin typeface="+mn-lt"/>
                <a:ea typeface="+mn-ea"/>
                <a:cs typeface="+mn-cs"/>
              </a:rPr>
              <a:t>shp</a:t>
            </a:r>
            <a:r>
              <a:rPr lang="en-US" sz="1100" u="none" kern="1200" baseline="0" dirty="0" smtClean="0">
                <a:solidFill>
                  <a:schemeClr val="tx1"/>
                </a:solidFill>
                <a:latin typeface="+mn-lt"/>
                <a:ea typeface="+mn-ea"/>
                <a:cs typeface="+mn-cs"/>
              </a:rPr>
              <a:t>, .</a:t>
            </a:r>
            <a:r>
              <a:rPr lang="en-US" sz="1100" u="none" kern="1200" baseline="0" dirty="0" err="1" smtClean="0">
                <a:solidFill>
                  <a:schemeClr val="tx1"/>
                </a:solidFill>
                <a:latin typeface="+mn-lt"/>
                <a:ea typeface="+mn-ea"/>
                <a:cs typeface="+mn-cs"/>
              </a:rPr>
              <a:t>shx</a:t>
            </a:r>
            <a:r>
              <a:rPr lang="en-US" sz="1100" u="none" kern="1200" baseline="0" dirty="0" smtClean="0">
                <a:solidFill>
                  <a:schemeClr val="tx1"/>
                </a:solidFill>
                <a:latin typeface="+mn-lt"/>
                <a:ea typeface="+mn-ea"/>
                <a:cs typeface="+mn-cs"/>
              </a:rPr>
              <a:t> and .dbf files.</a:t>
            </a:r>
          </a:p>
          <a:p>
            <a:r>
              <a:rPr lang="en-US" sz="1100" u="none" kern="1200" baseline="0" dirty="0" smtClean="0">
                <a:solidFill>
                  <a:schemeClr val="tx1"/>
                </a:solidFill>
                <a:latin typeface="+mn-lt"/>
                <a:ea typeface="+mn-ea"/>
                <a:cs typeface="+mn-cs"/>
              </a:rPr>
              <a:t>where </a:t>
            </a:r>
            <a:r>
              <a:rPr lang="en-US" sz="1100" u="none" kern="1200" baseline="0" dirty="0" err="1" smtClean="0">
                <a:solidFill>
                  <a:schemeClr val="tx1"/>
                </a:solidFill>
                <a:latin typeface="+mn-lt"/>
                <a:ea typeface="+mn-ea"/>
                <a:cs typeface="+mn-cs"/>
              </a:rPr>
              <a:t>yourshapefile.shp</a:t>
            </a:r>
            <a:r>
              <a:rPr lang="en-US" sz="1100" u="none" kern="1200" baseline="0" dirty="0" smtClean="0">
                <a:solidFill>
                  <a:schemeClr val="tx1"/>
                </a:solidFill>
                <a:latin typeface="+mn-lt"/>
                <a:ea typeface="+mn-ea"/>
                <a:cs typeface="+mn-cs"/>
              </a:rPr>
              <a:t> is the shapefile you’re using as an outline, and </a:t>
            </a:r>
            <a:r>
              <a:rPr lang="en-US" sz="1100" u="none" kern="1200" baseline="0" dirty="0" err="1" smtClean="0">
                <a:solidFill>
                  <a:schemeClr val="tx1"/>
                </a:solidFill>
                <a:latin typeface="+mn-lt"/>
                <a:ea typeface="+mn-ea"/>
                <a:cs typeface="+mn-cs"/>
              </a:rPr>
              <a:t>yourgeotiff.tif</a:t>
            </a:r>
            <a:r>
              <a:rPr lang="en-US" sz="1100" u="none" kern="1200" baseline="0" dirty="0" smtClean="0">
                <a:solidFill>
                  <a:schemeClr val="tx1"/>
                </a:solidFill>
                <a:latin typeface="+mn-lt"/>
                <a:ea typeface="+mn-ea"/>
                <a:cs typeface="+mn-cs"/>
              </a:rPr>
              <a:t> is the file that you want to </a:t>
            </a:r>
            <a:r>
              <a:rPr lang="en-US" sz="1100" u="none" kern="1200" baseline="0" dirty="0" err="1" smtClean="0">
                <a:solidFill>
                  <a:schemeClr val="tx1"/>
                </a:solidFill>
                <a:latin typeface="+mn-lt"/>
                <a:ea typeface="+mn-ea"/>
                <a:cs typeface="+mn-cs"/>
              </a:rPr>
              <a:t>cookie­cut</a:t>
            </a:r>
            <a:r>
              <a:rPr lang="en-US" sz="1100" u="none" kern="1200" baseline="0" dirty="0" smtClean="0">
                <a:solidFill>
                  <a:schemeClr val="tx1"/>
                </a:solidFill>
                <a:latin typeface="+mn-lt"/>
                <a:ea typeface="+mn-ea"/>
                <a:cs typeface="+mn-cs"/>
              </a:rPr>
              <a:t>. </a:t>
            </a:r>
          </a:p>
          <a:p>
            <a:endParaRPr lang="en-US" sz="1100" u="none" kern="1200" baseline="0" dirty="0" smtClean="0">
              <a:solidFill>
                <a:schemeClr val="tx1"/>
              </a:solidFill>
              <a:latin typeface="+mn-lt"/>
              <a:ea typeface="+mn-ea"/>
              <a:cs typeface="+mn-cs"/>
            </a:endParaRPr>
          </a:p>
          <a:p>
            <a:r>
              <a:rPr lang="en-US" sz="1100" u="none" kern="1200" baseline="0" dirty="0" smtClean="0">
                <a:solidFill>
                  <a:schemeClr val="tx1"/>
                </a:solidFill>
                <a:latin typeface="+mn-lt"/>
                <a:ea typeface="+mn-ea"/>
                <a:cs typeface="+mn-cs"/>
              </a:rPr>
              <a:t>You can also cookie-cut with QGIS: see http://</a:t>
            </a:r>
            <a:r>
              <a:rPr lang="en-US" sz="1100" u="none" kern="1200" baseline="0" dirty="0" err="1" smtClean="0">
                <a:solidFill>
                  <a:schemeClr val="tx1"/>
                </a:solidFill>
                <a:latin typeface="+mn-lt"/>
                <a:ea typeface="+mn-ea"/>
                <a:cs typeface="+mn-cs"/>
              </a:rPr>
              <a:t>www.qgistutorials.com</a:t>
            </a:r>
            <a:r>
              <a:rPr lang="en-US" sz="1100" u="none" kern="1200" baseline="0" dirty="0" smtClean="0">
                <a:solidFill>
                  <a:schemeClr val="tx1"/>
                </a:solidFill>
                <a:latin typeface="+mn-lt"/>
                <a:ea typeface="+mn-ea"/>
                <a:cs typeface="+mn-cs"/>
              </a:rPr>
              <a:t>/</a:t>
            </a:r>
            <a:r>
              <a:rPr lang="en-US" sz="1100" u="none" kern="1200" baseline="0" dirty="0" err="1" smtClean="0">
                <a:solidFill>
                  <a:schemeClr val="tx1"/>
                </a:solidFill>
                <a:latin typeface="+mn-lt"/>
                <a:ea typeface="+mn-ea"/>
                <a:cs typeface="+mn-cs"/>
              </a:rPr>
              <a:t>en</a:t>
            </a:r>
            <a:r>
              <a:rPr lang="en-US" sz="1100" u="none" kern="1200" baseline="0" dirty="0" smtClean="0">
                <a:solidFill>
                  <a:schemeClr val="tx1"/>
                </a:solidFill>
                <a:latin typeface="+mn-lt"/>
                <a:ea typeface="+mn-ea"/>
                <a:cs typeface="+mn-cs"/>
              </a:rPr>
              <a:t>/docs/</a:t>
            </a:r>
            <a:r>
              <a:rPr lang="en-US" sz="1100" u="none" kern="1200" baseline="0" dirty="0" err="1" smtClean="0">
                <a:solidFill>
                  <a:schemeClr val="tx1"/>
                </a:solidFill>
                <a:latin typeface="+mn-lt"/>
                <a:ea typeface="+mn-ea"/>
                <a:cs typeface="+mn-cs"/>
              </a:rPr>
              <a:t>raster_mosaicing_and_clipping.html</a:t>
            </a:r>
            <a:r>
              <a:rPr lang="en-US" sz="1100" u="none" kern="1200" baseline="0" dirty="0" smtClean="0">
                <a:solidFill>
                  <a:schemeClr val="tx1"/>
                </a:solidFill>
                <a:latin typeface="+mn-lt"/>
                <a:ea typeface="+mn-ea"/>
                <a:cs typeface="+mn-cs"/>
              </a:rPr>
              <a:t> </a:t>
            </a:r>
            <a:endParaRPr dirty="0"/>
          </a:p>
        </p:txBody>
      </p:sp>
    </p:spTree>
    <p:extLst>
      <p:ext uri="{BB962C8B-B14F-4D97-AF65-F5344CB8AC3E}">
        <p14:creationId xmlns:p14="http://schemas.microsoft.com/office/powerpoint/2010/main" val="1191019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2472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1321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also use postcodes, e.g. </a:t>
            </a:r>
          </a:p>
          <a:p>
            <a:r>
              <a:rPr lang="en-US" dirty="0" smtClean="0"/>
              <a:t>Country = ‘US’</a:t>
            </a:r>
          </a:p>
          <a:p>
            <a:r>
              <a:rPr lang="en-US" dirty="0" smtClean="0"/>
              <a:t>Postcode = ‘20500’</a:t>
            </a:r>
          </a:p>
          <a:p>
            <a:r>
              <a:rPr lang="en-US" dirty="0" smtClean="0"/>
              <a:t>result = </a:t>
            </a:r>
            <a:r>
              <a:rPr lang="en-US" dirty="0" err="1" smtClean="0"/>
              <a:t>googlocator.geocode</a:t>
            </a:r>
            <a:r>
              <a:rPr lang="en-US" dirty="0" smtClean="0"/>
              <a:t>(‘’, components={'</a:t>
            </a:r>
            <a:r>
              <a:rPr lang="en-US" dirty="0" err="1" smtClean="0"/>
              <a:t>postal_code</a:t>
            </a:r>
            <a:r>
              <a:rPr lang="en-US" dirty="0" smtClean="0"/>
              <a:t>': postcode, 'country': country}, timeout=10)</a:t>
            </a:r>
          </a:p>
          <a:p>
            <a:endParaRPr lang="en-US" dirty="0"/>
          </a:p>
        </p:txBody>
      </p:sp>
    </p:spTree>
    <p:extLst>
      <p:ext uri="{BB962C8B-B14F-4D97-AF65-F5344CB8AC3E}">
        <p14:creationId xmlns:p14="http://schemas.microsoft.com/office/powerpoint/2010/main" val="166469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Note that spatial data doesn’t have to be geographical:</a:t>
            </a:r>
            <a:r>
              <a:rPr lang="en-US" baseline="0" dirty="0" smtClean="0"/>
              <a:t> it could be at much smaller (e.g. building) or larger (e.g. universe) level. </a:t>
            </a:r>
          </a:p>
          <a:p>
            <a:endParaRPr lang="en-US" baseline="0" dirty="0" smtClean="0"/>
          </a:p>
          <a:p>
            <a:r>
              <a:rPr lang="en-US" baseline="0" dirty="0" smtClean="0"/>
              <a:t>There’s an estimate floating around GIS circles that at least 80% of data has a geospatial component.  </a:t>
            </a:r>
            <a:endParaRPr lang="en-US" dirty="0"/>
          </a:p>
        </p:txBody>
      </p:sp>
    </p:spTree>
    <p:extLst>
      <p:ext uri="{BB962C8B-B14F-4D97-AF65-F5344CB8AC3E}">
        <p14:creationId xmlns:p14="http://schemas.microsoft.com/office/powerpoint/2010/main" val="1808721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charset="0"/>
              <a:buChar char="•"/>
            </a:pPr>
            <a:r>
              <a:rPr lang="en-US" dirty="0" smtClean="0"/>
              <a:t>Great circle distances: map straight lines aren’t shortest paths</a:t>
            </a:r>
          </a:p>
          <a:p>
            <a:pPr marL="285750" indent="-285750">
              <a:buFont typeface="Arial" charset="0"/>
              <a:buChar char="•"/>
            </a:pPr>
            <a:r>
              <a:rPr lang="en-US" dirty="0" smtClean="0"/>
              <a:t>Nautical miles aren’t land miles – and aren’t constant lengths</a:t>
            </a:r>
          </a:p>
          <a:p>
            <a:endParaRPr lang="en-US" dirty="0"/>
          </a:p>
        </p:txBody>
      </p:sp>
    </p:spTree>
    <p:extLst>
      <p:ext uri="{BB962C8B-B14F-4D97-AF65-F5344CB8AC3E}">
        <p14:creationId xmlns:p14="http://schemas.microsoft.com/office/powerpoint/2010/main" val="1462980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This</a:t>
            </a:r>
            <a:r>
              <a:rPr lang="en-US" baseline="0" dirty="0" smtClean="0"/>
              <a:t> is an extract from a larger file: it won’t run on its own (you need the station </a:t>
            </a:r>
            <a:r>
              <a:rPr lang="en-US" baseline="0" dirty="0" err="1" smtClean="0"/>
              <a:t>lat</a:t>
            </a:r>
            <a:r>
              <a:rPr lang="en-US" baseline="0" dirty="0" smtClean="0"/>
              <a:t>/longs, in </a:t>
            </a:r>
            <a:r>
              <a:rPr lang="en-US" baseline="0" dirty="0" err="1" smtClean="0"/>
              <a:t>stationlat</a:t>
            </a:r>
            <a:r>
              <a:rPr lang="en-US" baseline="0" dirty="0" smtClean="0"/>
              <a:t> and </a:t>
            </a:r>
            <a:r>
              <a:rPr lang="en-US" baseline="0" dirty="0" err="1" smtClean="0"/>
              <a:t>stationlon</a:t>
            </a:r>
            <a:r>
              <a:rPr lang="en-US" baseline="0" dirty="0" smtClean="0"/>
              <a:t>). </a:t>
            </a:r>
            <a:endParaRPr dirty="0"/>
          </a:p>
        </p:txBody>
      </p:sp>
    </p:spTree>
    <p:extLst>
      <p:ext uri="{BB962C8B-B14F-4D97-AF65-F5344CB8AC3E}">
        <p14:creationId xmlns:p14="http://schemas.microsoft.com/office/powerpoint/2010/main" val="1214331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also do choropleths in Python: </a:t>
            </a:r>
            <a:r>
              <a:rPr lang="en-US" sz="1100" u="sng" kern="1200" dirty="0" smtClean="0">
                <a:solidFill>
                  <a:schemeClr val="tx1"/>
                </a:solidFill>
                <a:latin typeface="+mn-lt"/>
                <a:ea typeface="+mn-ea"/>
                <a:cs typeface="+mn-cs"/>
              </a:rPr>
              <a:t>http://</a:t>
            </a:r>
            <a:r>
              <a:rPr lang="en-US" sz="1100" u="sng" kern="1200" dirty="0" err="1" smtClean="0">
                <a:solidFill>
                  <a:schemeClr val="tx1"/>
                </a:solidFill>
                <a:latin typeface="+mn-lt"/>
                <a:ea typeface="+mn-ea"/>
                <a:cs typeface="+mn-cs"/>
              </a:rPr>
              <a:t>matplotlib.org</a:t>
            </a:r>
            <a:r>
              <a:rPr lang="en-US" sz="1100" u="sng" kern="1200" dirty="0" smtClean="0">
                <a:solidFill>
                  <a:schemeClr val="tx1"/>
                </a:solidFill>
                <a:latin typeface="+mn-lt"/>
                <a:ea typeface="+mn-ea"/>
                <a:cs typeface="+mn-cs"/>
              </a:rPr>
              <a:t>/</a:t>
            </a:r>
            <a:r>
              <a:rPr lang="en-US" sz="1100" u="sng" kern="1200" dirty="0" err="1" smtClean="0">
                <a:solidFill>
                  <a:schemeClr val="tx1"/>
                </a:solidFill>
                <a:latin typeface="+mn-lt"/>
                <a:ea typeface="+mn-ea"/>
                <a:cs typeface="+mn-cs"/>
              </a:rPr>
              <a:t>basemap</a:t>
            </a:r>
            <a:r>
              <a:rPr lang="en-US" sz="1100" u="sng" kern="1200" dirty="0" smtClean="0">
                <a:solidFill>
                  <a:schemeClr val="tx1"/>
                </a:solidFill>
                <a:latin typeface="+mn-lt"/>
                <a:ea typeface="+mn-ea"/>
                <a:cs typeface="+mn-cs"/>
              </a:rPr>
              <a:t>/</a:t>
            </a:r>
            <a:r>
              <a:rPr lang="en-US" sz="1100" u="sng" kern="1200" dirty="0" err="1" smtClean="0">
                <a:solidFill>
                  <a:schemeClr val="tx1"/>
                </a:solidFill>
                <a:latin typeface="+mn-lt"/>
                <a:ea typeface="+mn-ea"/>
                <a:cs typeface="+mn-cs"/>
              </a:rPr>
              <a:t>api</a:t>
            </a:r>
            <a:r>
              <a:rPr lang="en-US" sz="1100" u="sng" kern="1200" dirty="0" smtClean="0">
                <a:solidFill>
                  <a:schemeClr val="tx1"/>
                </a:solidFill>
                <a:latin typeface="+mn-lt"/>
                <a:ea typeface="+mn-ea"/>
                <a:cs typeface="+mn-cs"/>
              </a:rPr>
              <a:t>/</a:t>
            </a:r>
            <a:r>
              <a:rPr lang="en-US" sz="1100" u="sng" kern="1200" dirty="0" err="1" smtClean="0">
                <a:solidFill>
                  <a:schemeClr val="tx1"/>
                </a:solidFill>
                <a:latin typeface="+mn-lt"/>
                <a:ea typeface="+mn-ea"/>
                <a:cs typeface="+mn-cs"/>
              </a:rPr>
              <a:t>basemap_api.html#mpl_toolkits.basemap.Basemap.contour</a:t>
            </a:r>
            <a:endParaRPr lang="en-US" dirty="0"/>
          </a:p>
        </p:txBody>
      </p:sp>
    </p:spTree>
    <p:extLst>
      <p:ext uri="{BB962C8B-B14F-4D97-AF65-F5344CB8AC3E}">
        <p14:creationId xmlns:p14="http://schemas.microsoft.com/office/powerpoint/2010/main" val="1060210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81574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5425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Printed maps are images depicting an area, that are often carefully created by hand (yes, there are people who spend hours working how to get those labels in just the right places).</a:t>
            </a:r>
          </a:p>
          <a:p>
            <a:endParaRPr lang="en-US" baseline="0" dirty="0" smtClean="0"/>
          </a:p>
          <a:p>
            <a:r>
              <a:rPr lang="en-US" baseline="0" dirty="0" smtClean="0"/>
              <a:t>Road maps are a great example of the art of making map data easily readable by humans. Note, for instance, how the label “Tioga State Forest” has been carefully placed around the roads in the bottom left corner of this map.</a:t>
            </a:r>
          </a:p>
          <a:p>
            <a:endParaRPr lang="en-US" baseline="0" dirty="0" smtClean="0"/>
          </a:p>
          <a:p>
            <a:r>
              <a:rPr lang="en-US" baseline="0" dirty="0" smtClean="0"/>
              <a:t>The University of Texas has a great raster map collection online, e.g. the Libya image is at http://</a:t>
            </a:r>
            <a:r>
              <a:rPr lang="en-US" baseline="0" dirty="0" err="1" smtClean="0"/>
              <a:t>www.lib.utexas.edu</a:t>
            </a:r>
            <a:r>
              <a:rPr lang="en-US" baseline="0" dirty="0" smtClean="0"/>
              <a:t>/maps/</a:t>
            </a:r>
            <a:r>
              <a:rPr lang="en-US" baseline="0" dirty="0" err="1" smtClean="0"/>
              <a:t>libya.html</a:t>
            </a:r>
            <a:r>
              <a:rPr lang="en-US" baseline="0" dirty="0" smtClean="0"/>
              <a:t> </a:t>
            </a:r>
          </a:p>
          <a:p>
            <a:r>
              <a:rPr lang="en-US" baseline="0" dirty="0" smtClean="0"/>
              <a:t>Road map is from http://</a:t>
            </a:r>
            <a:r>
              <a:rPr lang="en-US" baseline="0" dirty="0" err="1" smtClean="0"/>
              <a:t>www.austinques.com</a:t>
            </a:r>
            <a:r>
              <a:rPr lang="en-US" baseline="0" dirty="0" smtClean="0"/>
              <a:t>/znz-9683-poxq.htm</a:t>
            </a:r>
          </a:p>
          <a:p>
            <a:endParaRPr lang="en-US" baseline="0" dirty="0" smtClean="0"/>
          </a:p>
          <a:p>
            <a:r>
              <a:rPr lang="en-US" baseline="0" dirty="0" smtClean="0"/>
              <a:t>For many places, the only detailed maps available are still printed maps.  Many of the older maps were created by surveyors triangulating (as in forming triangles out of survey points and using the angles between them to estimate new distances) their way across countries, marking heights and features of interest.  More recently, maps have been created using satellite-based positions, either from georeferenced satellite images (e.g. the satellite images have been stretched to match the </a:t>
            </a:r>
            <a:r>
              <a:rPr lang="en-US" baseline="0" dirty="0" err="1" smtClean="0"/>
              <a:t>lat</a:t>
            </a:r>
            <a:r>
              <a:rPr lang="en-US" baseline="0" dirty="0" smtClean="0"/>
              <a:t>-longs on an area, then roads </a:t>
            </a:r>
            <a:r>
              <a:rPr lang="en-US" baseline="0" dirty="0" err="1" smtClean="0"/>
              <a:t>etc</a:t>
            </a:r>
            <a:r>
              <a:rPr lang="en-US" baseline="0" dirty="0" smtClean="0"/>
              <a:t> have been traced onto the map) or by geographers using hand-held GPS units to mark the locations of places and features of interest. </a:t>
            </a:r>
            <a:endParaRPr lang="en-US" dirty="0"/>
          </a:p>
        </p:txBody>
      </p:sp>
    </p:spTree>
    <p:extLst>
      <p:ext uri="{BB962C8B-B14F-4D97-AF65-F5344CB8AC3E}">
        <p14:creationId xmlns:p14="http://schemas.microsoft.com/office/powerpoint/2010/main" val="2105875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Left: An example of an aerial map.  This image is from https://</a:t>
            </a:r>
            <a:r>
              <a:rPr lang="en-US" dirty="0" err="1" smtClean="0"/>
              <a:t>www.flickr.com</a:t>
            </a:r>
            <a:r>
              <a:rPr lang="en-US" dirty="0" smtClean="0"/>
              <a:t>/photos/</a:t>
            </a:r>
            <a:r>
              <a:rPr lang="en-US" dirty="0" err="1" smtClean="0"/>
              <a:t>jeffreywarren</a:t>
            </a:r>
            <a:r>
              <a:rPr lang="en-US" dirty="0" smtClean="0"/>
              <a:t>/4774701213/ - Jeff is part of </a:t>
            </a:r>
            <a:r>
              <a:rPr lang="en-US" dirty="0" err="1" smtClean="0"/>
              <a:t>PublicLab</a:t>
            </a:r>
            <a:r>
              <a:rPr lang="en-US" dirty="0" smtClean="0"/>
              <a:t>,</a:t>
            </a:r>
            <a:r>
              <a:rPr lang="en-US" baseline="0" dirty="0" smtClean="0"/>
              <a:t> a group that amongst other great citizen science projects, creates aerial maps using balloons, kites, ordinary cameras and rubber bands.   You’re probably already aware of the satellite images in e.g. Google Maps, Bing maps etc.  If you look closely, the </a:t>
            </a:r>
            <a:r>
              <a:rPr lang="en-US" baseline="0" dirty="0" err="1" smtClean="0"/>
              <a:t>PublicLab</a:t>
            </a:r>
            <a:r>
              <a:rPr lang="en-US" baseline="0" dirty="0" smtClean="0"/>
              <a:t> balloon maps are included in </a:t>
            </a:r>
            <a:r>
              <a:rPr lang="en-US" baseline="0" dirty="0" err="1" smtClean="0"/>
              <a:t>GoogleMaps</a:t>
            </a:r>
            <a:r>
              <a:rPr lang="en-US" baseline="0" dirty="0" smtClean="0"/>
              <a:t> </a:t>
            </a:r>
            <a:r>
              <a:rPr lang="en-US" baseline="0" dirty="0" err="1" smtClean="0"/>
              <a:t>etc</a:t>
            </a:r>
            <a:r>
              <a:rPr lang="en-US" baseline="0" dirty="0" smtClean="0"/>
              <a:t> too. </a:t>
            </a:r>
          </a:p>
          <a:p>
            <a:endParaRPr lang="en-US" baseline="0" dirty="0" smtClean="0"/>
          </a:p>
          <a:p>
            <a:r>
              <a:rPr lang="en-US" baseline="0" dirty="0" smtClean="0"/>
              <a:t>Right: NASA satellite data for Tanzania, showing trees. NASA openly releases a *lot* of satellite data for the earth, at many different wavelengths, only one of which is visible light.  The tree data is from a satellite that measures differences in height at the earth’s surface using radar; this was originally intended to measure polar ice depths, but turned out to be useful for measuring tree heights too.  Other satellite data includes infrared, other radars (including wavelengths tuned to water frequencies), visible light, at intervals ranging from hourly.  More at https://</a:t>
            </a:r>
            <a:r>
              <a:rPr lang="en-US" baseline="0" dirty="0" err="1" smtClean="0"/>
              <a:t>earthdata.nasa.gov</a:t>
            </a:r>
            <a:endParaRPr lang="en-US" dirty="0"/>
          </a:p>
        </p:txBody>
      </p:sp>
    </p:spTree>
    <p:extLst>
      <p:ext uri="{BB962C8B-B14F-4D97-AF65-F5344CB8AC3E}">
        <p14:creationId xmlns:p14="http://schemas.microsoft.com/office/powerpoint/2010/main" val="1863783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Vector maps</a:t>
            </a:r>
            <a:r>
              <a:rPr lang="en-US" baseline="0" dirty="0" smtClean="0"/>
              <a:t> represent the world as a series of labelled points (e.g. the labelled subway stations in this map), lines (e.g. the roads in this map), and polygons (e.g. the building outlines in this map).   Vector maps are easier to update and use than printed maps; most of the major vector maps (e.g. </a:t>
            </a:r>
            <a:r>
              <a:rPr lang="en-US" baseline="0" dirty="0" err="1" smtClean="0"/>
              <a:t>OpenStreetMap</a:t>
            </a:r>
            <a:r>
              <a:rPr lang="en-US" baseline="0" dirty="0" smtClean="0"/>
              <a:t>, </a:t>
            </a:r>
            <a:r>
              <a:rPr lang="en-US" baseline="0" dirty="0" err="1" smtClean="0"/>
              <a:t>GoogleMaps</a:t>
            </a:r>
            <a:r>
              <a:rPr lang="en-US" baseline="0" dirty="0" smtClean="0"/>
              <a:t>) also have APIs that you can use to find map features, feature locations and details. </a:t>
            </a:r>
            <a:endParaRPr lang="en-US" dirty="0"/>
          </a:p>
        </p:txBody>
      </p:sp>
    </p:spTree>
    <p:extLst>
      <p:ext uri="{BB962C8B-B14F-4D97-AF65-F5344CB8AC3E}">
        <p14:creationId xmlns:p14="http://schemas.microsoft.com/office/powerpoint/2010/main" val="5121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Some maps are community-based.  For example, anyone can add</a:t>
            </a:r>
            <a:r>
              <a:rPr lang="en-US" baseline="0" dirty="0" smtClean="0"/>
              <a:t> or edit features on </a:t>
            </a:r>
            <a:r>
              <a:rPr lang="en-US" baseline="0" dirty="0" err="1" smtClean="0"/>
              <a:t>OpenStreetMap</a:t>
            </a:r>
            <a:r>
              <a:rPr lang="en-US" baseline="0" dirty="0" smtClean="0"/>
              <a:t>.  </a:t>
            </a:r>
            <a:endParaRPr lang="en-US" dirty="0" smtClean="0"/>
          </a:p>
          <a:p>
            <a:endParaRPr lang="en-US" dirty="0" smtClean="0"/>
          </a:p>
          <a:p>
            <a:r>
              <a:rPr lang="en-US" dirty="0" smtClean="0"/>
              <a:t>Here,</a:t>
            </a:r>
            <a:r>
              <a:rPr lang="en-US" baseline="0" dirty="0" smtClean="0"/>
              <a:t> I’m using the ID editor to </a:t>
            </a:r>
            <a:r>
              <a:rPr lang="en-US" dirty="0" smtClean="0"/>
              <a:t>add buildings to an </a:t>
            </a:r>
            <a:r>
              <a:rPr lang="en-US" dirty="0" err="1" smtClean="0"/>
              <a:t>OpenStreetMap</a:t>
            </a:r>
            <a:r>
              <a:rPr lang="en-US" dirty="0" smtClean="0"/>
              <a:t>, as part of </a:t>
            </a:r>
            <a:r>
              <a:rPr lang="en-US" baseline="0" dirty="0" smtClean="0"/>
              <a:t>Humanitarian </a:t>
            </a:r>
            <a:r>
              <a:rPr lang="en-US" baseline="0" dirty="0" err="1" smtClean="0"/>
              <a:t>OpenStreetMap</a:t>
            </a:r>
            <a:r>
              <a:rPr lang="en-US" baseline="0" dirty="0" smtClean="0"/>
              <a:t> task  http://</a:t>
            </a:r>
            <a:r>
              <a:rPr lang="en-US" baseline="0" dirty="0" err="1" smtClean="0"/>
              <a:t>tasks.hotosm.org</a:t>
            </a:r>
            <a:r>
              <a:rPr lang="en-US" baseline="0" dirty="0" smtClean="0"/>
              <a:t>/project/1686#task/48.  HOT OSM puts out requests for editing (and verifying) help like this on the HOT tasking manager, http://</a:t>
            </a:r>
            <a:r>
              <a:rPr lang="en-US" baseline="0" dirty="0" err="1" smtClean="0"/>
              <a:t>tasks.hotosm.org</a:t>
            </a:r>
            <a:r>
              <a:rPr lang="en-US" baseline="0" dirty="0" smtClean="0"/>
              <a:t>.</a:t>
            </a:r>
          </a:p>
        </p:txBody>
      </p:sp>
    </p:spTree>
    <p:extLst>
      <p:ext uri="{BB962C8B-B14F-4D97-AF65-F5344CB8AC3E}">
        <p14:creationId xmlns:p14="http://schemas.microsoft.com/office/powerpoint/2010/main" val="245463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Some geospatial data images don’t map their features to the underlying </a:t>
            </a:r>
            <a:r>
              <a:rPr lang="en-US" dirty="0" err="1" smtClean="0"/>
              <a:t>lat</a:t>
            </a:r>
            <a:r>
              <a:rPr lang="en-US" dirty="0" smtClean="0"/>
              <a:t>/longs.  The classic geospatial</a:t>
            </a:r>
            <a:r>
              <a:rPr lang="en-US" baseline="0" dirty="0" smtClean="0"/>
              <a:t> </a:t>
            </a:r>
            <a:r>
              <a:rPr lang="en-US" dirty="0" smtClean="0"/>
              <a:t>schematic is the London Underground</a:t>
            </a:r>
            <a:r>
              <a:rPr lang="en-US" baseline="0" dirty="0" smtClean="0"/>
              <a:t> map, shown here, which was created (using an electronics diagram as a template) to be easy to use by people looking for where they should change between underground lines to get between two points.   Plotting the London Underground map so it’s realistic about </a:t>
            </a:r>
            <a:r>
              <a:rPr lang="en-US" baseline="0" dirty="0" err="1" smtClean="0"/>
              <a:t>lat</a:t>
            </a:r>
            <a:r>
              <a:rPr lang="en-US" baseline="0" dirty="0" smtClean="0"/>
              <a:t>/longs produces something a lot messier and harder for most people to read. </a:t>
            </a:r>
            <a:endParaRPr lang="en-US" dirty="0"/>
          </a:p>
        </p:txBody>
      </p:sp>
    </p:spTree>
    <p:extLst>
      <p:ext uri="{BB962C8B-B14F-4D97-AF65-F5344CB8AC3E}">
        <p14:creationId xmlns:p14="http://schemas.microsoft.com/office/powerpoint/2010/main" val="213601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A526B7-73D7-8D40-99CF-4E942E9C5794}"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4343737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A526B7-73D7-8D40-99CF-4E942E9C5794}"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9793115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A526B7-73D7-8D40-99CF-4E942E9C5794}"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76751201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33113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bg>
      <p:bgRef idx="1002">
        <a:schemeClr val="bg2"/>
      </p:bgRef>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5171870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A526B7-73D7-8D40-99CF-4E942E9C5794}"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4956645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A526B7-73D7-8D40-99CF-4E942E9C5794}" type="datetimeFigureOut">
              <a:rPr lang="en-US" smtClean="0"/>
              <a:t>8/30/16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5443696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A526B7-73D7-8D40-99CF-4E942E9C5794}" type="datetimeFigureOut">
              <a:rPr lang="en-US" smtClean="0"/>
              <a:t>8/30/16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9406066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A526B7-73D7-8D40-99CF-4E942E9C5794}" type="datetimeFigureOut">
              <a:rPr lang="en-US" smtClean="0"/>
              <a:t>8/30/16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1484712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A526B7-73D7-8D40-99CF-4E942E9C5794}" type="datetimeFigureOut">
              <a:rPr lang="en-US" smtClean="0"/>
              <a:t>8/30/16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7729265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526B7-73D7-8D40-99CF-4E942E9C5794}" type="datetimeFigureOut">
              <a:rPr lang="en-US" smtClean="0"/>
              <a:t>8/30/16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448230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A526B7-73D7-8D40-99CF-4E942E9C5794}" type="datetimeFigureOut">
              <a:rPr lang="en-US" smtClean="0"/>
              <a:t>8/30/16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435311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A526B7-73D7-8D40-99CF-4E942E9C5794}" type="datetimeFigureOut">
              <a:rPr lang="en-US" smtClean="0"/>
              <a:t>8/30/16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4842031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529044"/>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936702"/>
            <a:ext cx="7886700" cy="369602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A526B7-73D7-8D40-99CF-4E942E9C5794}" type="datetimeFigureOut">
              <a:rPr lang="en-US" smtClean="0"/>
              <a:t>8/30/16</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821676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9.tiff"/></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a:t>Handling Geospatial Data</a:t>
            </a:r>
          </a:p>
        </p:txBody>
      </p:sp>
      <p:sp>
        <p:nvSpPr>
          <p:cNvPr id="55" name="Shape 55"/>
          <p:cNvSpPr txBox="1">
            <a:spLocks noGrp="1"/>
          </p:cNvSpPr>
          <p:nvPr>
            <p:ph type="subTitle" idx="1"/>
          </p:nvPr>
        </p:nvSpPr>
        <p:spPr>
          <a:prstGeom prst="rect">
            <a:avLst/>
          </a:prstGeom>
        </p:spPr>
        <p:txBody>
          <a:bodyPr lIns="91425" tIns="91425" rIns="91425" bIns="91425" anchor="t" anchorCtr="0">
            <a:noAutofit/>
          </a:bodyPr>
          <a:lstStyle/>
          <a:p>
            <a:pPr lvl="0">
              <a:spcBef>
                <a:spcPts val="0"/>
              </a:spcBef>
              <a:buNone/>
            </a:pPr>
            <a:r>
              <a:rPr lang="en"/>
              <a:t>INAFU6513 Lecture 8b</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normAutofit fontScale="90000"/>
          </a:bodyPr>
          <a:lstStyle/>
          <a:p>
            <a:r>
              <a:rPr lang="en-US" dirty="0" smtClean="0"/>
              <a:t>Schematics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874" y="749472"/>
            <a:ext cx="6304579" cy="4077557"/>
          </a:xfrm>
          <a:prstGeom prst="rect">
            <a:avLst/>
          </a:prstGeom>
        </p:spPr>
      </p:pic>
    </p:spTree>
    <p:extLst>
      <p:ext uri="{BB962C8B-B14F-4D97-AF65-F5344CB8AC3E}">
        <p14:creationId xmlns:p14="http://schemas.microsoft.com/office/powerpoint/2010/main" val="1089626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Map Projections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619521"/>
            <a:ext cx="3908414" cy="25643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709" y="1619521"/>
            <a:ext cx="4061591" cy="2616250"/>
          </a:xfrm>
          <a:prstGeom prst="rect">
            <a:avLst/>
          </a:prstGeom>
        </p:spPr>
      </p:pic>
    </p:spTree>
    <p:extLst>
      <p:ext uri="{BB962C8B-B14F-4D97-AF65-F5344CB8AC3E}">
        <p14:creationId xmlns:p14="http://schemas.microsoft.com/office/powerpoint/2010/main" val="143540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Coordinate systems</a:t>
            </a:r>
            <a:endParaRPr lang="en-US" dirty="0"/>
          </a:p>
        </p:txBody>
      </p:sp>
      <p:sp>
        <p:nvSpPr>
          <p:cNvPr id="3" name="Text Placeholder 2"/>
          <p:cNvSpPr>
            <a:spLocks noGrp="1"/>
          </p:cNvSpPr>
          <p:nvPr>
            <p:ph type="body" idx="1"/>
          </p:nvPr>
        </p:nvSpPr>
        <p:spPr/>
        <p:txBody>
          <a:bodyPr/>
          <a:lstStyle/>
          <a:p>
            <a:pPr marL="285750" indent="-285750">
              <a:buFont typeface="Arial" charset="0"/>
              <a:buChar char="•"/>
            </a:pPr>
            <a:r>
              <a:rPr lang="en-US" dirty="0" smtClean="0"/>
              <a:t>WGS84 (GIS)</a:t>
            </a:r>
          </a:p>
          <a:p>
            <a:pPr marL="285750" indent="-285750">
              <a:buFont typeface="Arial" charset="0"/>
              <a:buChar char="•"/>
            </a:pPr>
            <a:r>
              <a:rPr lang="en-US" dirty="0" smtClean="0"/>
              <a:t>OSGB36 (UK)</a:t>
            </a:r>
          </a:p>
          <a:p>
            <a:pPr marL="285750" indent="-285750">
              <a:buFont typeface="Arial" charset="0"/>
              <a:buChar char="•"/>
            </a:pPr>
            <a:r>
              <a:rPr lang="en-US" dirty="0" smtClean="0"/>
              <a:t>ED50 (</a:t>
            </a:r>
            <a:r>
              <a:rPr lang="en-US" dirty="0" err="1" smtClean="0"/>
              <a:t>Nato</a:t>
            </a:r>
            <a:r>
              <a:rPr lang="en-US" dirty="0" smtClean="0"/>
              <a:t>)</a:t>
            </a:r>
          </a:p>
          <a:p>
            <a:pPr marL="285750" indent="-285750">
              <a:buFont typeface="Arial" charset="0"/>
              <a:buChar char="•"/>
            </a:pPr>
            <a:r>
              <a:rPr lang="en-US" dirty="0" smtClean="0"/>
              <a:t>Etc.</a:t>
            </a:r>
          </a:p>
          <a:p>
            <a:pPr marL="285750" indent="-285750">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900" y="1441233"/>
            <a:ext cx="5740400" cy="1816100"/>
          </a:xfrm>
          <a:prstGeom prst="rect">
            <a:avLst/>
          </a:prstGeom>
        </p:spPr>
      </p:pic>
    </p:spTree>
    <p:extLst>
      <p:ext uri="{BB962C8B-B14F-4D97-AF65-F5344CB8AC3E}">
        <p14:creationId xmlns:p14="http://schemas.microsoft.com/office/powerpoint/2010/main" val="173551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Tools</a:t>
            </a:r>
            <a:endParaRPr lang="en-US" dirty="0"/>
          </a:p>
        </p:txBody>
      </p:sp>
    </p:spTree>
    <p:extLst>
      <p:ext uri="{BB962C8B-B14F-4D97-AF65-F5344CB8AC3E}">
        <p14:creationId xmlns:p14="http://schemas.microsoft.com/office/powerpoint/2010/main" val="154547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253" y="108848"/>
            <a:ext cx="8520600" cy="572700"/>
          </a:xfrm>
        </p:spPr>
        <p:txBody>
          <a:bodyPr/>
          <a:lstStyle/>
          <a:p>
            <a:r>
              <a:rPr lang="en-US" dirty="0" smtClean="0"/>
              <a:t>Tableau: Symbol Maps</a:t>
            </a:r>
            <a:endParaRPr lang="en-US" dirty="0"/>
          </a:p>
        </p:txBody>
      </p:sp>
      <p:pic>
        <p:nvPicPr>
          <p:cNvPr id="3" name="Picture 2"/>
          <p:cNvPicPr>
            <a:picLocks noChangeAspect="1"/>
          </p:cNvPicPr>
          <p:nvPr/>
        </p:nvPicPr>
        <p:blipFill>
          <a:blip r:embed="rId3"/>
          <a:stretch>
            <a:fillRect/>
          </a:stretch>
        </p:blipFill>
        <p:spPr>
          <a:xfrm>
            <a:off x="481677" y="681548"/>
            <a:ext cx="8337176" cy="4258148"/>
          </a:xfrm>
          <a:prstGeom prst="rect">
            <a:avLst/>
          </a:prstGeom>
        </p:spPr>
      </p:pic>
    </p:spTree>
    <p:extLst>
      <p:ext uri="{BB962C8B-B14F-4D97-AF65-F5344CB8AC3E}">
        <p14:creationId xmlns:p14="http://schemas.microsoft.com/office/powerpoint/2010/main" val="520281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8848"/>
            <a:ext cx="8520600" cy="572700"/>
          </a:xfrm>
        </p:spPr>
        <p:txBody>
          <a:bodyPr/>
          <a:lstStyle/>
          <a:p>
            <a:r>
              <a:rPr lang="en-US" dirty="0" smtClean="0"/>
              <a:t>Tableau: Choropleth maps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130" y="681548"/>
            <a:ext cx="6871502" cy="4349942"/>
          </a:xfrm>
          <a:prstGeom prst="rect">
            <a:avLst/>
          </a:prstGeom>
        </p:spPr>
      </p:pic>
    </p:spTree>
    <p:extLst>
      <p:ext uri="{BB962C8B-B14F-4D97-AF65-F5344CB8AC3E}">
        <p14:creationId xmlns:p14="http://schemas.microsoft.com/office/powerpoint/2010/main" val="304330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smtClean="0"/>
              <a:t>G</a:t>
            </a:r>
            <a:r>
              <a:rPr lang="en-US" dirty="0" err="1" smtClean="0"/>
              <a:t>eospatial</a:t>
            </a:r>
            <a:r>
              <a:rPr lang="en-US" dirty="0" smtClean="0"/>
              <a:t> data</a:t>
            </a:r>
            <a:r>
              <a:rPr lang="en" dirty="0" smtClean="0"/>
              <a:t> </a:t>
            </a:r>
            <a:r>
              <a:rPr lang="en-US" dirty="0"/>
              <a:t>t</a:t>
            </a:r>
            <a:r>
              <a:rPr lang="en" dirty="0" err="1" smtClean="0"/>
              <a:t>ools</a:t>
            </a:r>
            <a:endParaRPr lang="en" dirty="0"/>
          </a:p>
        </p:txBody>
      </p:sp>
      <p:sp>
        <p:nvSpPr>
          <p:cNvPr id="67" name="Shape 67"/>
          <p:cNvSpPr txBox="1">
            <a:spLocks noGrp="1"/>
          </p:cNvSpPr>
          <p:nvPr>
            <p:ph type="body" idx="1"/>
          </p:nvPr>
        </p:nvSpPr>
        <p:spPr>
          <a:xfrm>
            <a:off x="311700" y="1152475"/>
            <a:ext cx="4088850" cy="34164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Google </a:t>
            </a:r>
            <a:r>
              <a:rPr lang="en" dirty="0" smtClean="0"/>
              <a:t>Maps </a:t>
            </a:r>
            <a:endParaRPr lang="en-US" dirty="0" smtClean="0"/>
          </a:p>
          <a:p>
            <a:pPr marL="514350" lvl="0" indent="-285750" rtl="0">
              <a:spcBef>
                <a:spcPts val="0"/>
              </a:spcBef>
              <a:buFont typeface="Arial" charset="0"/>
              <a:buChar char="•"/>
            </a:pPr>
            <a:r>
              <a:rPr lang="en" dirty="0" err="1" smtClean="0"/>
              <a:t>OpenStreetMa</a:t>
            </a:r>
            <a:r>
              <a:rPr lang="en-US" dirty="0" smtClean="0"/>
              <a:t>p</a:t>
            </a:r>
            <a:endParaRPr lang="en" dirty="0"/>
          </a:p>
          <a:p>
            <a:pPr marL="514350" indent="-285750">
              <a:buFont typeface="Arial" charset="0"/>
              <a:buChar char="•"/>
            </a:pPr>
            <a:r>
              <a:rPr lang="en" dirty="0"/>
              <a:t>QGIS</a:t>
            </a:r>
          </a:p>
          <a:p>
            <a:pPr marL="514350" lvl="0" indent="-285750" rtl="0">
              <a:spcBef>
                <a:spcPts val="0"/>
              </a:spcBef>
              <a:buFont typeface="Arial" charset="0"/>
              <a:buChar char="•"/>
            </a:pPr>
            <a:r>
              <a:rPr lang="en" dirty="0" err="1" smtClean="0"/>
              <a:t>CartoDB</a:t>
            </a:r>
            <a:endParaRPr lang="en-US" dirty="0" smtClean="0"/>
          </a:p>
          <a:p>
            <a:pPr marL="514350" indent="-285750">
              <a:buFont typeface="Arial" charset="0"/>
              <a:buChar char="•"/>
            </a:pPr>
            <a:r>
              <a:rPr lang="en" dirty="0" smtClean="0"/>
              <a:t>ArcGIS</a:t>
            </a:r>
            <a:endParaRPr lang="en-US" dirty="0" smtClean="0"/>
          </a:p>
          <a:p>
            <a:pPr marL="514350" indent="-285750">
              <a:buFont typeface="Arial" charset="0"/>
              <a:buChar char="•"/>
            </a:pPr>
            <a:r>
              <a:rPr lang="en" dirty="0" err="1"/>
              <a:t>LeafletJS</a:t>
            </a:r>
            <a:endParaRPr lang="en" dirty="0"/>
          </a:p>
          <a:p>
            <a:pPr marL="514350" indent="-285750">
              <a:buFont typeface="Arial" charset="0"/>
              <a:buChar char="•"/>
            </a:pPr>
            <a:r>
              <a:rPr lang="en" dirty="0" err="1"/>
              <a:t>MapBox</a:t>
            </a:r>
            <a:endParaRPr lang="en" dirty="0"/>
          </a:p>
          <a:p>
            <a:pPr marL="514350" indent="-285750">
              <a:buFont typeface="Arial" charset="0"/>
              <a:buChar char="•"/>
            </a:pPr>
            <a:endParaRPr lang="en" dirty="0"/>
          </a:p>
          <a:p>
            <a:pPr lvl="0">
              <a:spcBef>
                <a:spcPts val="0"/>
              </a:spcBef>
              <a:buNone/>
            </a:pPr>
            <a:endParaRPr dirty="0"/>
          </a:p>
        </p:txBody>
      </p:sp>
      <p:sp>
        <p:nvSpPr>
          <p:cNvPr id="4" name="Shape 67"/>
          <p:cNvSpPr txBox="1">
            <a:spLocks/>
          </p:cNvSpPr>
          <p:nvPr/>
        </p:nvSpPr>
        <p:spPr>
          <a:xfrm>
            <a:off x="4572000" y="1152475"/>
            <a:ext cx="4236483" cy="3416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None/>
              <a:defRPr sz="1800" b="0" i="0" u="none" strike="noStrike" cap="none">
                <a:solidFill>
                  <a:schemeClr val="lt2"/>
                </a:solidFill>
                <a:latin typeface="Arial"/>
                <a:ea typeface="Arial"/>
                <a:cs typeface="Arial"/>
                <a:sym typeface="Arial"/>
              </a:defRPr>
            </a:lvl1pPr>
            <a:lvl2pPr marR="0" lvl="1"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2pPr>
            <a:lvl3pPr marR="0" lvl="2"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3pPr>
            <a:lvl4pPr marR="0" lvl="3"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4pPr>
            <a:lvl5pPr marR="0" lvl="4"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5pPr>
            <a:lvl6pPr marR="0" lvl="5"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6pPr>
            <a:lvl7pPr marR="0" lvl="6"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7pPr>
            <a:lvl8pPr marR="0" lvl="7"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8pPr>
            <a:lvl9pPr marR="0" lvl="8" algn="l" rtl="0">
              <a:lnSpc>
                <a:spcPct val="115000"/>
              </a:lnSpc>
              <a:spcBef>
                <a:spcPts val="0"/>
              </a:spcBef>
              <a:spcAft>
                <a:spcPts val="1600"/>
              </a:spcAft>
              <a:buClr>
                <a:schemeClr val="lt2"/>
              </a:buClr>
              <a:buNone/>
              <a:defRPr sz="1400" b="0" i="0" u="none" strike="noStrike" cap="none">
                <a:solidFill>
                  <a:schemeClr val="lt2"/>
                </a:solidFill>
                <a:latin typeface="Arial"/>
                <a:ea typeface="Arial"/>
                <a:cs typeface="Arial"/>
                <a:sym typeface="Arial"/>
              </a:defRPr>
            </a:lvl9pPr>
          </a:lstStyle>
          <a:p>
            <a:pPr marL="228600"/>
            <a:r>
              <a:rPr lang="en-US" dirty="0" smtClean="0">
                <a:solidFill>
                  <a:schemeClr val="tx1"/>
                </a:solidFill>
              </a:rPr>
              <a:t>Python libraries:</a:t>
            </a:r>
          </a:p>
          <a:p>
            <a:pPr marL="514350" lvl="1" indent="-285750">
              <a:buFont typeface="Arial" charset="0"/>
              <a:buChar char="•"/>
            </a:pPr>
            <a:r>
              <a:rPr lang="en" sz="1800" dirty="0" smtClean="0">
                <a:solidFill>
                  <a:schemeClr val="tx1"/>
                </a:solidFill>
              </a:rPr>
              <a:t>GDAL toolset</a:t>
            </a:r>
          </a:p>
          <a:p>
            <a:pPr marL="514350" lvl="1" indent="-285750">
              <a:buFont typeface="Arial" charset="0"/>
              <a:buChar char="•"/>
            </a:pPr>
            <a:r>
              <a:rPr lang="en" sz="1800" dirty="0" smtClean="0">
                <a:solidFill>
                  <a:schemeClr val="tx1"/>
                </a:solidFill>
              </a:rPr>
              <a:t>Shapely</a:t>
            </a:r>
            <a:r>
              <a:rPr lang="en-US" sz="1800" dirty="0" smtClean="0">
                <a:solidFill>
                  <a:schemeClr val="tx1"/>
                </a:solidFill>
              </a:rPr>
              <a:t> </a:t>
            </a:r>
          </a:p>
          <a:p>
            <a:pPr marL="514350" lvl="1" indent="-285750">
              <a:buFont typeface="Arial" charset="0"/>
              <a:buChar char="•"/>
            </a:pPr>
            <a:r>
              <a:rPr lang="en" sz="1800" dirty="0" smtClean="0">
                <a:solidFill>
                  <a:schemeClr val="tx1"/>
                </a:solidFill>
              </a:rPr>
              <a:t>Fiona</a:t>
            </a:r>
            <a:endParaRPr lang="en-US" sz="1800" dirty="0" smtClean="0">
              <a:solidFill>
                <a:schemeClr val="tx1"/>
              </a:solidFill>
            </a:endParaRPr>
          </a:p>
          <a:p>
            <a:pPr marL="514350" lvl="1" indent="-285750">
              <a:buFont typeface="Arial" charset="0"/>
              <a:buChar char="•"/>
            </a:pPr>
            <a:r>
              <a:rPr lang="en-US" sz="1800" dirty="0" err="1" smtClean="0">
                <a:solidFill>
                  <a:schemeClr val="tx1"/>
                </a:solidFill>
              </a:rPr>
              <a:t>Basemap</a:t>
            </a:r>
            <a:endParaRPr lang="en" sz="1800" dirty="0" smtClean="0">
              <a:solidFill>
                <a:schemeClr val="tx1"/>
              </a:solidFill>
            </a:endParaRPr>
          </a:p>
          <a:p>
            <a:endParaRPr lang="en" dirty="0">
              <a:solidFill>
                <a:schemeClr val="tx1"/>
              </a:solidFill>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QGIS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56" y="1128574"/>
            <a:ext cx="7790688" cy="3581270"/>
          </a:xfrm>
          <a:prstGeom prst="rect">
            <a:avLst/>
          </a:prstGeom>
        </p:spPr>
      </p:pic>
    </p:spTree>
    <p:extLst>
      <p:ext uri="{BB962C8B-B14F-4D97-AF65-F5344CB8AC3E}">
        <p14:creationId xmlns:p14="http://schemas.microsoft.com/office/powerpoint/2010/main" val="1763611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QGIS: </a:t>
            </a:r>
            <a:r>
              <a:rPr lang="en-US" smtClean="0"/>
              <a:t>reading shapefiles</a:t>
            </a:r>
            <a:endParaRPr lang="en-US" dirty="0"/>
          </a:p>
        </p:txBody>
      </p:sp>
      <p:pic>
        <p:nvPicPr>
          <p:cNvPr id="4" name="Picture 3"/>
          <p:cNvPicPr>
            <a:picLocks noChangeAspect="1"/>
          </p:cNvPicPr>
          <p:nvPr/>
        </p:nvPicPr>
        <p:blipFill>
          <a:blip r:embed="rId3"/>
          <a:stretch>
            <a:fillRect/>
          </a:stretch>
        </p:blipFill>
        <p:spPr>
          <a:xfrm>
            <a:off x="3859306" y="1017725"/>
            <a:ext cx="5119232" cy="3952651"/>
          </a:xfrm>
          <a:prstGeom prst="rect">
            <a:avLst/>
          </a:prstGeom>
        </p:spPr>
      </p:pic>
      <p:pic>
        <p:nvPicPr>
          <p:cNvPr id="5" name="Picture 4"/>
          <p:cNvPicPr>
            <a:picLocks noChangeAspect="1"/>
          </p:cNvPicPr>
          <p:nvPr/>
        </p:nvPicPr>
        <p:blipFill>
          <a:blip r:embed="rId4"/>
          <a:stretch>
            <a:fillRect/>
          </a:stretch>
        </p:blipFill>
        <p:spPr>
          <a:xfrm>
            <a:off x="1248708" y="2079649"/>
            <a:ext cx="1363734" cy="1335903"/>
          </a:xfrm>
          <a:prstGeom prst="rect">
            <a:avLst/>
          </a:prstGeom>
        </p:spPr>
      </p:pic>
      <p:sp>
        <p:nvSpPr>
          <p:cNvPr id="6" name="Oval 5"/>
          <p:cNvSpPr/>
          <p:nvPr/>
        </p:nvSpPr>
        <p:spPr>
          <a:xfrm>
            <a:off x="3630706" y="1287866"/>
            <a:ext cx="736021" cy="791783"/>
          </a:xfrm>
          <a:prstGeom prst="ellipse">
            <a:avLst/>
          </a:prstGeom>
          <a:noFill/>
          <a:ln w="130175">
            <a:solidFill>
              <a:srgbClr val="DD5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264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normAutofit fontScale="90000"/>
          </a:bodyPr>
          <a:lstStyle/>
          <a:p>
            <a:r>
              <a:rPr lang="en-US" dirty="0" smtClean="0"/>
              <a:t>QGIS: Tanzania Wards</a:t>
            </a:r>
            <a:endParaRPr lang="en-US" dirty="0"/>
          </a:p>
        </p:txBody>
      </p:sp>
      <p:pic>
        <p:nvPicPr>
          <p:cNvPr id="4" name="Picture 3"/>
          <p:cNvPicPr>
            <a:picLocks noChangeAspect="1"/>
          </p:cNvPicPr>
          <p:nvPr/>
        </p:nvPicPr>
        <p:blipFill>
          <a:blip r:embed="rId3"/>
          <a:stretch>
            <a:fillRect/>
          </a:stretch>
        </p:blipFill>
        <p:spPr>
          <a:xfrm>
            <a:off x="1321526" y="572700"/>
            <a:ext cx="6500948" cy="4386371"/>
          </a:xfrm>
          <a:prstGeom prst="rect">
            <a:avLst/>
          </a:prstGeom>
        </p:spPr>
      </p:pic>
    </p:spTree>
    <p:extLst>
      <p:ext uri="{BB962C8B-B14F-4D97-AF65-F5344CB8AC3E}">
        <p14:creationId xmlns:p14="http://schemas.microsoft.com/office/powerpoint/2010/main" val="21429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Lab </a:t>
            </a:r>
            <a:r>
              <a:rPr lang="en-US" dirty="0" smtClean="0"/>
              <a:t>8: Your 5-7 things:</a:t>
            </a:r>
            <a:endParaRPr lang="en" dirty="0"/>
          </a:p>
        </p:txBody>
      </p:sp>
      <p:sp>
        <p:nvSpPr>
          <p:cNvPr id="61" name="Shape 61"/>
          <p:cNvSpPr txBox="1">
            <a:spLocks noGrp="1"/>
          </p:cNvSpPr>
          <p:nvPr>
            <p:ph type="body" idx="1"/>
          </p:nvPr>
        </p:nvSpPr>
        <p:spPr>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US" dirty="0" smtClean="0"/>
              <a:t>Geospatial</a:t>
            </a:r>
            <a:r>
              <a:rPr lang="en" dirty="0" smtClean="0"/>
              <a:t> data</a:t>
            </a:r>
            <a:endParaRPr lang="en-US" dirty="0" smtClean="0"/>
          </a:p>
          <a:p>
            <a:pPr marL="514350" indent="-285750">
              <a:buFont typeface="Arial" charset="0"/>
              <a:buChar char="•"/>
            </a:pPr>
            <a:r>
              <a:rPr lang="en-US" dirty="0"/>
              <a:t>Geospatial</a:t>
            </a:r>
            <a:r>
              <a:rPr lang="en" dirty="0"/>
              <a:t> </a:t>
            </a:r>
            <a:r>
              <a:rPr lang="en-US" dirty="0"/>
              <a:t>data </a:t>
            </a:r>
            <a:r>
              <a:rPr lang="en" dirty="0"/>
              <a:t>tools</a:t>
            </a:r>
          </a:p>
          <a:p>
            <a:pPr marL="514350" lvl="0" indent="-285750">
              <a:buFont typeface="Arial" charset="0"/>
              <a:buChar char="•"/>
            </a:pPr>
            <a:r>
              <a:rPr lang="en-US" dirty="0" smtClean="0"/>
              <a:t>Vector map data </a:t>
            </a:r>
          </a:p>
          <a:p>
            <a:pPr marL="514350" lvl="0" indent="-285750">
              <a:buFont typeface="Arial" charset="0"/>
              <a:buChar char="•"/>
            </a:pPr>
            <a:r>
              <a:rPr lang="en-US" dirty="0" smtClean="0"/>
              <a:t>Raster</a:t>
            </a:r>
            <a:r>
              <a:rPr lang="en-US" dirty="0"/>
              <a:t> </a:t>
            </a:r>
            <a:r>
              <a:rPr lang="en-US" dirty="0" smtClean="0"/>
              <a:t>map data</a:t>
            </a:r>
            <a:endParaRPr lang="en" dirty="0"/>
          </a:p>
          <a:p>
            <a:pPr marL="514350" lvl="0" indent="-285750">
              <a:buFont typeface="Arial" charset="0"/>
              <a:buChar char="•"/>
            </a:pPr>
            <a:r>
              <a:rPr lang="en-US" dirty="0" smtClean="0"/>
              <a:t>Geospatial</a:t>
            </a:r>
            <a:r>
              <a:rPr lang="en" dirty="0" smtClean="0"/>
              <a:t> calculation</a:t>
            </a:r>
            <a:r>
              <a:rPr lang="en-US" dirty="0" smtClean="0"/>
              <a:t>s</a:t>
            </a:r>
            <a:endParaRPr lang="en" dirty="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95401"/>
            <a:ext cx="8520600" cy="572700"/>
          </a:xfrm>
        </p:spPr>
        <p:txBody>
          <a:bodyPr/>
          <a:lstStyle/>
          <a:p>
            <a:r>
              <a:rPr lang="en-US" smtClean="0"/>
              <a:t>QGIS: Looking at the dataset</a:t>
            </a:r>
            <a:endParaRPr lang="en-US"/>
          </a:p>
        </p:txBody>
      </p:sp>
      <p:pic>
        <p:nvPicPr>
          <p:cNvPr id="3" name="Picture 2"/>
          <p:cNvPicPr>
            <a:picLocks noChangeAspect="1"/>
          </p:cNvPicPr>
          <p:nvPr/>
        </p:nvPicPr>
        <p:blipFill>
          <a:blip r:embed="rId3"/>
          <a:stretch>
            <a:fillRect/>
          </a:stretch>
        </p:blipFill>
        <p:spPr>
          <a:xfrm>
            <a:off x="2365411" y="668101"/>
            <a:ext cx="4250542" cy="4296844"/>
          </a:xfrm>
          <a:prstGeom prst="rect">
            <a:avLst/>
          </a:prstGeom>
        </p:spPr>
      </p:pic>
    </p:spTree>
    <p:extLst>
      <p:ext uri="{BB962C8B-B14F-4D97-AF65-F5344CB8AC3E}">
        <p14:creationId xmlns:p14="http://schemas.microsoft.com/office/powerpoint/2010/main" val="62358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QGIS: Attribute Table</a:t>
            </a:r>
            <a:endParaRPr lang="en-US" dirty="0"/>
          </a:p>
        </p:txBody>
      </p:sp>
      <p:pic>
        <p:nvPicPr>
          <p:cNvPr id="3" name="Picture 2"/>
          <p:cNvPicPr>
            <a:picLocks noChangeAspect="1"/>
          </p:cNvPicPr>
          <p:nvPr/>
        </p:nvPicPr>
        <p:blipFill>
          <a:blip r:embed="rId3"/>
          <a:stretch>
            <a:fillRect/>
          </a:stretch>
        </p:blipFill>
        <p:spPr>
          <a:xfrm>
            <a:off x="914399" y="1017725"/>
            <a:ext cx="7073153" cy="3951160"/>
          </a:xfrm>
          <a:prstGeom prst="rect">
            <a:avLst/>
          </a:prstGeom>
        </p:spPr>
      </p:pic>
    </p:spTree>
    <p:extLst>
      <p:ext uri="{BB962C8B-B14F-4D97-AF65-F5344CB8AC3E}">
        <p14:creationId xmlns:p14="http://schemas.microsoft.com/office/powerpoint/2010/main" val="1571114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US" dirty="0" smtClean="0"/>
              <a:t>QGIS: </a:t>
            </a:r>
            <a:r>
              <a:rPr lang="en-US" smtClean="0"/>
              <a:t>Reading Raster map data</a:t>
            </a:r>
            <a:endParaRPr lang="en-US"/>
          </a:p>
        </p:txBody>
      </p:sp>
      <p:pic>
        <p:nvPicPr>
          <p:cNvPr id="3" name="Picture 2"/>
          <p:cNvPicPr>
            <a:picLocks noChangeAspect="1"/>
          </p:cNvPicPr>
          <p:nvPr/>
        </p:nvPicPr>
        <p:blipFill>
          <a:blip r:embed="rId3"/>
          <a:stretch>
            <a:fillRect/>
          </a:stretch>
        </p:blipFill>
        <p:spPr>
          <a:xfrm>
            <a:off x="3057983" y="572700"/>
            <a:ext cx="5911205" cy="4240647"/>
          </a:xfrm>
          <a:prstGeom prst="rect">
            <a:avLst/>
          </a:prstGeom>
        </p:spPr>
      </p:pic>
      <p:pic>
        <p:nvPicPr>
          <p:cNvPr id="4" name="Picture 3"/>
          <p:cNvPicPr>
            <a:picLocks noChangeAspect="1"/>
          </p:cNvPicPr>
          <p:nvPr/>
        </p:nvPicPr>
        <p:blipFill>
          <a:blip r:embed="rId4"/>
          <a:stretch>
            <a:fillRect/>
          </a:stretch>
        </p:blipFill>
        <p:spPr>
          <a:xfrm>
            <a:off x="633504" y="1652493"/>
            <a:ext cx="1182175" cy="1211729"/>
          </a:xfrm>
          <a:prstGeom prst="rect">
            <a:avLst/>
          </a:prstGeom>
        </p:spPr>
      </p:pic>
      <p:sp>
        <p:nvSpPr>
          <p:cNvPr id="5" name="Oval 4"/>
          <p:cNvSpPr/>
          <p:nvPr/>
        </p:nvSpPr>
        <p:spPr>
          <a:xfrm>
            <a:off x="2796988" y="860710"/>
            <a:ext cx="736021" cy="791783"/>
          </a:xfrm>
          <a:prstGeom prst="ellipse">
            <a:avLst/>
          </a:prstGeom>
          <a:noFill/>
          <a:ln w="130175">
            <a:solidFill>
              <a:srgbClr val="DD5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210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8849"/>
            <a:ext cx="8520600" cy="572700"/>
          </a:xfrm>
        </p:spPr>
        <p:txBody>
          <a:bodyPr/>
          <a:lstStyle/>
          <a:p>
            <a:r>
              <a:rPr lang="en-US" dirty="0" smtClean="0"/>
              <a:t>QGIS: Getting Raster Map information</a:t>
            </a:r>
            <a:endParaRPr lang="en-US" dirty="0"/>
          </a:p>
        </p:txBody>
      </p:sp>
      <p:pic>
        <p:nvPicPr>
          <p:cNvPr id="3" name="Picture 2"/>
          <p:cNvPicPr>
            <a:picLocks noChangeAspect="1"/>
          </p:cNvPicPr>
          <p:nvPr/>
        </p:nvPicPr>
        <p:blipFill>
          <a:blip r:embed="rId3"/>
          <a:stretch>
            <a:fillRect/>
          </a:stretch>
        </p:blipFill>
        <p:spPr>
          <a:xfrm>
            <a:off x="2275541" y="681549"/>
            <a:ext cx="4300071" cy="4078056"/>
          </a:xfrm>
          <a:prstGeom prst="rect">
            <a:avLst/>
          </a:prstGeom>
        </p:spPr>
      </p:pic>
      <p:sp>
        <p:nvSpPr>
          <p:cNvPr id="4" name="Oval 3"/>
          <p:cNvSpPr/>
          <p:nvPr/>
        </p:nvSpPr>
        <p:spPr>
          <a:xfrm>
            <a:off x="3469342" y="3523129"/>
            <a:ext cx="1425388" cy="470648"/>
          </a:xfrm>
          <a:prstGeom prst="ellipse">
            <a:avLst/>
          </a:prstGeom>
          <a:noFill/>
          <a:ln w="130175">
            <a:solidFill>
              <a:srgbClr val="DD5D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04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8848"/>
            <a:ext cx="8520600" cy="572700"/>
          </a:xfrm>
        </p:spPr>
        <p:txBody>
          <a:bodyPr/>
          <a:lstStyle/>
          <a:p>
            <a:r>
              <a:rPr lang="en-US" dirty="0" smtClean="0"/>
              <a:t>QGIS: Raster map histogram</a:t>
            </a:r>
            <a:endParaRPr lang="en-US" dirty="0"/>
          </a:p>
        </p:txBody>
      </p:sp>
      <p:pic>
        <p:nvPicPr>
          <p:cNvPr id="3" name="Picture 2"/>
          <p:cNvPicPr>
            <a:picLocks noChangeAspect="1"/>
          </p:cNvPicPr>
          <p:nvPr/>
        </p:nvPicPr>
        <p:blipFill>
          <a:blip r:embed="rId3"/>
          <a:stretch>
            <a:fillRect/>
          </a:stretch>
        </p:blipFill>
        <p:spPr>
          <a:xfrm>
            <a:off x="1395138" y="681548"/>
            <a:ext cx="6353723" cy="4256229"/>
          </a:xfrm>
          <a:prstGeom prst="rect">
            <a:avLst/>
          </a:prstGeom>
        </p:spPr>
      </p:pic>
    </p:spTree>
    <p:extLst>
      <p:ext uri="{BB962C8B-B14F-4D97-AF65-F5344CB8AC3E}">
        <p14:creationId xmlns:p14="http://schemas.microsoft.com/office/powerpoint/2010/main" val="88756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Map Data</a:t>
            </a:r>
            <a:endParaRPr lang="en-US" dirty="0"/>
          </a:p>
        </p:txBody>
      </p:sp>
    </p:spTree>
    <p:extLst>
      <p:ext uri="{BB962C8B-B14F-4D97-AF65-F5344CB8AC3E}">
        <p14:creationId xmlns:p14="http://schemas.microsoft.com/office/powerpoint/2010/main" val="1517904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smtClean="0"/>
              <a:t>Vector data formats</a:t>
            </a:r>
            <a:endParaRPr lang="en" dirty="0"/>
          </a:p>
        </p:txBody>
      </p:sp>
      <p:sp>
        <p:nvSpPr>
          <p:cNvPr id="79" name="Shape 79"/>
          <p:cNvSpPr txBox="1">
            <a:spLocks noGrp="1"/>
          </p:cNvSpPr>
          <p:nvPr>
            <p:ph type="body" idx="1"/>
          </p:nvPr>
        </p:nvSpPr>
        <p:spPr>
          <a:prstGeom prst="rect">
            <a:avLst/>
          </a:prstGeom>
        </p:spPr>
        <p:txBody>
          <a:bodyPr lIns="91425" tIns="91425" rIns="91425" bIns="91425" anchor="t" anchorCtr="0">
            <a:noAutofit/>
          </a:bodyPr>
          <a:lstStyle/>
          <a:p>
            <a:pPr marL="285750" lvl="1" indent="-285750">
              <a:buFont typeface="Arial" charset="0"/>
              <a:buChar char="•"/>
            </a:pPr>
            <a:r>
              <a:rPr lang="en-US" sz="1800" dirty="0" smtClean="0"/>
              <a:t>Spreadsheet </a:t>
            </a:r>
            <a:r>
              <a:rPr lang="en-US" sz="1800" dirty="0"/>
              <a:t>(.csv, .</a:t>
            </a:r>
            <a:r>
              <a:rPr lang="en-US" sz="1800" dirty="0" err="1"/>
              <a:t>xls</a:t>
            </a:r>
            <a:r>
              <a:rPr lang="en-US" sz="1800" dirty="0"/>
              <a:t>)</a:t>
            </a:r>
          </a:p>
          <a:p>
            <a:pPr marL="285750" lvl="1" indent="-285750">
              <a:buFont typeface="Arial" charset="0"/>
              <a:buChar char="•"/>
            </a:pPr>
            <a:r>
              <a:rPr lang="en-US" sz="1800" dirty="0" smtClean="0"/>
              <a:t>Shapefile </a:t>
            </a:r>
            <a:r>
              <a:rPr lang="en-US" sz="1800" dirty="0"/>
              <a:t>(.</a:t>
            </a:r>
            <a:r>
              <a:rPr lang="en-US" sz="1800" dirty="0" err="1"/>
              <a:t>shp</a:t>
            </a:r>
            <a:r>
              <a:rPr lang="en-US" sz="1800" dirty="0"/>
              <a:t>)</a:t>
            </a:r>
          </a:p>
          <a:p>
            <a:pPr marL="285750" lvl="1" indent="-285750">
              <a:buFont typeface="Arial" charset="0"/>
              <a:buChar char="•"/>
            </a:pPr>
            <a:r>
              <a:rPr lang="en-US" sz="1800" dirty="0" smtClean="0"/>
              <a:t>Keyhole markup language (.</a:t>
            </a:r>
            <a:r>
              <a:rPr lang="en-US" sz="1800" dirty="0" err="1" smtClean="0"/>
              <a:t>kml</a:t>
            </a:r>
            <a:r>
              <a:rPr lang="en-US" sz="1800" dirty="0" smtClean="0"/>
              <a:t>, .</a:t>
            </a:r>
            <a:r>
              <a:rPr lang="en-US" sz="1800" dirty="0" err="1" smtClean="0"/>
              <a:t>kmz</a:t>
            </a:r>
            <a:r>
              <a:rPr lang="en-US" sz="1800" dirty="0" smtClean="0"/>
              <a:t>) </a:t>
            </a:r>
            <a:endParaRPr lang="en-US" sz="1800" dirty="0"/>
          </a:p>
          <a:p>
            <a:pPr marL="285750" lvl="1" indent="-285750">
              <a:buFont typeface="Arial" charset="0"/>
              <a:buChar char="•"/>
            </a:pPr>
            <a:r>
              <a:rPr lang="en-US" sz="1800" dirty="0" err="1" smtClean="0"/>
              <a:t>Geojson</a:t>
            </a:r>
            <a:r>
              <a:rPr lang="en-US" sz="1800" dirty="0" smtClean="0"/>
              <a:t> and </a:t>
            </a:r>
            <a:r>
              <a:rPr lang="en-US" sz="1800" dirty="0" err="1" smtClean="0"/>
              <a:t>Topojson</a:t>
            </a:r>
            <a:r>
              <a:rPr lang="en-US" sz="1800" dirty="0" smtClean="0"/>
              <a:t> (.</a:t>
            </a:r>
            <a:r>
              <a:rPr lang="en-US" sz="1800" dirty="0" err="1" smtClean="0"/>
              <a:t>json</a:t>
            </a:r>
            <a:r>
              <a:rPr lang="en-US" sz="1800" dirty="0" smtClean="0"/>
              <a:t>)</a:t>
            </a:r>
            <a:endParaRPr lang="en-US" sz="1800" dirty="0"/>
          </a:p>
          <a:p>
            <a:pPr marL="285750" lvl="1" indent="-285750">
              <a:buFont typeface="Arial" charset="0"/>
              <a:buChar char="•"/>
            </a:pPr>
            <a:r>
              <a:rPr lang="en-US" sz="1800" dirty="0" smtClean="0"/>
              <a:t>GPS exchange format (.</a:t>
            </a:r>
            <a:r>
              <a:rPr lang="en-US" sz="1800" dirty="0" err="1" smtClean="0"/>
              <a:t>gpx</a:t>
            </a:r>
            <a:r>
              <a:rPr lang="en-US" sz="1800" dirty="0" smtClean="0"/>
              <a:t>)</a:t>
            </a:r>
            <a:endParaRPr lang="en-US" sz="1800" dirty="0"/>
          </a:p>
          <a:p>
            <a:pPr marL="285750" lvl="1" indent="-285750">
              <a:buFont typeface="Arial" charset="0"/>
              <a:buChar char="•"/>
            </a:pPr>
            <a:r>
              <a:rPr lang="en-US" sz="1800" dirty="0" smtClean="0"/>
              <a:t>OSM output files (.osm.bz2)</a:t>
            </a:r>
            <a:endParaRPr lang="en-US" sz="1800" dirty="0"/>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normAutofit fontScale="90000"/>
          </a:bodyPr>
          <a:lstStyle/>
          <a:p>
            <a:r>
              <a:rPr lang="en-US" dirty="0" smtClean="0"/>
              <a:t>Shapefiles</a:t>
            </a:r>
            <a:endParaRPr lang="en-US" dirty="0"/>
          </a:p>
        </p:txBody>
      </p:sp>
      <p:sp>
        <p:nvSpPr>
          <p:cNvPr id="3" name="Text Placeholder 2"/>
          <p:cNvSpPr>
            <a:spLocks noGrp="1"/>
          </p:cNvSpPr>
          <p:nvPr>
            <p:ph type="body" idx="1"/>
          </p:nvPr>
        </p:nvSpPr>
        <p:spPr>
          <a:xfrm>
            <a:off x="311700" y="572700"/>
            <a:ext cx="8520600" cy="3996175"/>
          </a:xfrm>
        </p:spPr>
        <p:txBody>
          <a:bodyPr/>
          <a:lstStyle/>
          <a:p>
            <a:pPr marL="285750" indent="-285750">
              <a:buFont typeface="Arial" charset="0"/>
              <a:buChar char="•"/>
            </a:pPr>
            <a:r>
              <a:rPr lang="en-US" dirty="0" smtClean="0"/>
              <a:t>.</a:t>
            </a:r>
            <a:r>
              <a:rPr lang="en-US" dirty="0" err="1" smtClean="0"/>
              <a:t>shp</a:t>
            </a:r>
            <a:r>
              <a:rPr lang="en-US" dirty="0" smtClean="0"/>
              <a:t>: feature geometry (e.g. your dataset)</a:t>
            </a:r>
          </a:p>
          <a:p>
            <a:pPr marL="285750" indent="-285750">
              <a:buFont typeface="Arial" charset="0"/>
              <a:buChar char="•"/>
            </a:pPr>
            <a:r>
              <a:rPr lang="en-US" dirty="0" smtClean="0"/>
              <a:t>.</a:t>
            </a:r>
            <a:r>
              <a:rPr lang="en-US" dirty="0" err="1" smtClean="0"/>
              <a:t>shx</a:t>
            </a:r>
            <a:r>
              <a:rPr lang="en-US" dirty="0" smtClean="0"/>
              <a:t>: shape index</a:t>
            </a:r>
          </a:p>
          <a:p>
            <a:pPr marL="285750" indent="-285750">
              <a:buFont typeface="Arial" charset="0"/>
              <a:buChar char="•"/>
            </a:pPr>
            <a:r>
              <a:rPr lang="en-US" dirty="0" smtClean="0"/>
              <a:t>.dbf: shape attributes</a:t>
            </a:r>
          </a:p>
          <a:p>
            <a:pPr marL="285750" indent="-285750">
              <a:buFont typeface="Arial" charset="0"/>
              <a:buChar char="•"/>
            </a:pPr>
            <a:endParaRPr lang="en-US" dirty="0" smtClean="0"/>
          </a:p>
          <a:p>
            <a:pPr marL="285750" indent="-285750">
              <a:buFont typeface="Arial" charset="0"/>
              <a:buChar char="•"/>
            </a:pPr>
            <a:r>
              <a:rPr lang="en-US" dirty="0" smtClean="0"/>
              <a:t>.</a:t>
            </a:r>
            <a:r>
              <a:rPr lang="en-US" dirty="0" err="1" smtClean="0"/>
              <a:t>prj</a:t>
            </a:r>
            <a:r>
              <a:rPr lang="en-US" dirty="0" smtClean="0"/>
              <a:t>: projection</a:t>
            </a:r>
          </a:p>
          <a:p>
            <a:pPr marL="285750" indent="-285750">
              <a:buFont typeface="Arial" charset="0"/>
              <a:buChar char="•"/>
            </a:pPr>
            <a:r>
              <a:rPr lang="en-US" dirty="0" smtClean="0"/>
              <a:t>.</a:t>
            </a:r>
            <a:r>
              <a:rPr lang="en-US" dirty="0" err="1" smtClean="0"/>
              <a:t>shp.xml</a:t>
            </a:r>
            <a:r>
              <a:rPr lang="en-US" dirty="0" smtClean="0"/>
              <a:t>: metadata</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077" y="572700"/>
            <a:ext cx="2632064" cy="2891807"/>
          </a:xfrm>
          <a:prstGeom prst="rect">
            <a:avLst/>
          </a:prstGeom>
        </p:spPr>
      </p:pic>
    </p:spTree>
    <p:extLst>
      <p:ext uri="{BB962C8B-B14F-4D97-AF65-F5344CB8AC3E}">
        <p14:creationId xmlns:p14="http://schemas.microsoft.com/office/powerpoint/2010/main" val="4214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normAutofit fontScale="90000"/>
          </a:bodyPr>
          <a:lstStyle/>
          <a:p>
            <a:r>
              <a:rPr lang="en-US" dirty="0" smtClean="0"/>
              <a:t>The GDAL toolset</a:t>
            </a:r>
            <a:endParaRPr lang="en-US" dirty="0"/>
          </a:p>
        </p:txBody>
      </p:sp>
      <p:sp>
        <p:nvSpPr>
          <p:cNvPr id="3" name="Text Placeholder 2"/>
          <p:cNvSpPr>
            <a:spLocks noGrp="1"/>
          </p:cNvSpPr>
          <p:nvPr>
            <p:ph type="body" idx="1"/>
          </p:nvPr>
        </p:nvSpPr>
        <p:spPr>
          <a:xfrm>
            <a:off x="311700" y="572700"/>
            <a:ext cx="8520600" cy="3416400"/>
          </a:xfrm>
        </p:spPr>
        <p:txBody>
          <a:bodyPr/>
          <a:lstStyle/>
          <a:p>
            <a:r>
              <a:rPr lang="en-US" dirty="0" smtClean="0"/>
              <a:t>Example terminal-line </a:t>
            </a:r>
            <a:r>
              <a:rPr lang="en-US" dirty="0"/>
              <a:t>tools: </a:t>
            </a:r>
          </a:p>
          <a:p>
            <a:pPr marL="285750" indent="-285750">
              <a:buFont typeface="Arial" charset="0"/>
              <a:buChar char="•"/>
            </a:pPr>
            <a:r>
              <a:rPr lang="en-US" dirty="0" smtClean="0"/>
              <a:t>OGR2OGR: convert between vector formats</a:t>
            </a:r>
          </a:p>
          <a:p>
            <a:pPr marL="285750" indent="-285750">
              <a:buFont typeface="Arial" charset="0"/>
              <a:buChar char="•"/>
            </a:pPr>
            <a:r>
              <a:rPr lang="en-US" dirty="0" err="1" smtClean="0"/>
              <a:t>GDALwarp</a:t>
            </a:r>
            <a:r>
              <a:rPr lang="en-US" dirty="0" smtClean="0"/>
              <a:t>: cookie-cut raster files</a:t>
            </a:r>
          </a:p>
          <a:p>
            <a:pPr marL="285750" indent="-285750">
              <a:buFont typeface="Arial" charset="0"/>
              <a:buChar char="•"/>
            </a:pPr>
            <a:r>
              <a:rPr lang="en-US" dirty="0" err="1" smtClean="0"/>
              <a:t>gdal_polygonize</a:t>
            </a:r>
            <a:r>
              <a:rPr lang="en-US" dirty="0" smtClean="0"/>
              <a:t>: convert raster to vector</a:t>
            </a:r>
            <a:endParaRPr lang="en-US" dirty="0"/>
          </a:p>
          <a:p>
            <a:endParaRPr lang="en-US" dirty="0" smtClean="0"/>
          </a:p>
          <a:p>
            <a:r>
              <a:rPr lang="en-US" dirty="0" smtClean="0"/>
              <a:t>Python </a:t>
            </a:r>
            <a:r>
              <a:rPr lang="en-US" dirty="0"/>
              <a:t>libraries</a:t>
            </a:r>
            <a:r>
              <a:rPr lang="en-US" dirty="0" smtClean="0"/>
              <a:t>:</a:t>
            </a:r>
          </a:p>
          <a:p>
            <a:pPr marL="285750" indent="-285750">
              <a:buFont typeface="Arial" charset="0"/>
              <a:buChar char="•"/>
            </a:pPr>
            <a:r>
              <a:rPr lang="en-US" dirty="0" err="1" smtClean="0"/>
              <a:t>gdal</a:t>
            </a:r>
            <a:r>
              <a:rPr lang="en-US" dirty="0" smtClean="0"/>
              <a:t>, ogr2ogr </a:t>
            </a:r>
            <a:r>
              <a:rPr lang="en-US" dirty="0" err="1" smtClean="0"/>
              <a:t>etc</a:t>
            </a:r>
            <a:endParaRPr lang="en-US" dirty="0" smtClean="0"/>
          </a:p>
          <a:p>
            <a:pPr marL="285750" indent="-285750">
              <a:buFont typeface="Arial" charset="0"/>
              <a:buChar char="•"/>
            </a:pPr>
            <a:r>
              <a:rPr lang="en-US" dirty="0" err="1"/>
              <a:t>f</a:t>
            </a:r>
            <a:r>
              <a:rPr lang="en-US" dirty="0" err="1" smtClean="0"/>
              <a:t>iona</a:t>
            </a:r>
            <a:r>
              <a:rPr lang="en-US" dirty="0" smtClean="0"/>
              <a:t> (“</a:t>
            </a:r>
            <a:r>
              <a:rPr lang="en-US" dirty="0" err="1" smtClean="0"/>
              <a:t>pythonic</a:t>
            </a:r>
            <a:r>
              <a:rPr lang="en-US" dirty="0" smtClean="0"/>
              <a:t> GDAL”)</a:t>
            </a:r>
            <a:endParaRPr lang="en-US" dirty="0"/>
          </a:p>
        </p:txBody>
      </p:sp>
    </p:spTree>
    <p:extLst>
      <p:ext uri="{BB962C8B-B14F-4D97-AF65-F5344CB8AC3E}">
        <p14:creationId xmlns:p14="http://schemas.microsoft.com/office/powerpoint/2010/main" val="1895078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shapefiles: the Fiona library</a:t>
            </a:r>
            <a:endParaRPr lang="en-US" dirty="0"/>
          </a:p>
        </p:txBody>
      </p:sp>
      <p:sp>
        <p:nvSpPr>
          <p:cNvPr id="3" name="Text Placeholder 2"/>
          <p:cNvSpPr>
            <a:spLocks noGrp="1"/>
          </p:cNvSpPr>
          <p:nvPr>
            <p:ph type="body" idx="1"/>
          </p:nvPr>
        </p:nvSpPr>
        <p:spPr>
          <a:xfrm>
            <a:off x="311700" y="1152475"/>
            <a:ext cx="8520600" cy="1400944"/>
          </a:xfrm>
        </p:spPr>
        <p:txBody>
          <a:bodyPr/>
          <a:lstStyle/>
          <a:p>
            <a:pPr marL="0" indent="0">
              <a:buNone/>
            </a:pPr>
            <a:r>
              <a:rPr lang="en-US" dirty="0">
                <a:solidFill>
                  <a:srgbClr val="002060"/>
                </a:solidFill>
              </a:rPr>
              <a:t>from </a:t>
            </a:r>
            <a:r>
              <a:rPr lang="en-US" dirty="0" err="1">
                <a:solidFill>
                  <a:srgbClr val="002060"/>
                </a:solidFill>
              </a:rPr>
              <a:t>fiona</a:t>
            </a:r>
            <a:r>
              <a:rPr lang="en-US" dirty="0">
                <a:solidFill>
                  <a:srgbClr val="002060"/>
                </a:solidFill>
              </a:rPr>
              <a:t> import </a:t>
            </a:r>
            <a:r>
              <a:rPr lang="en-US" dirty="0" smtClean="0">
                <a:solidFill>
                  <a:srgbClr val="002060"/>
                </a:solidFill>
              </a:rPr>
              <a:t>collection</a:t>
            </a:r>
          </a:p>
          <a:p>
            <a:pPr marL="0" indent="0">
              <a:buNone/>
            </a:pPr>
            <a:r>
              <a:rPr lang="en-US" dirty="0" smtClean="0">
                <a:solidFill>
                  <a:srgbClr val="002060"/>
                </a:solidFill>
              </a:rPr>
              <a:t>with </a:t>
            </a:r>
            <a:r>
              <a:rPr lang="en-US" dirty="0">
                <a:solidFill>
                  <a:srgbClr val="002060"/>
                </a:solidFill>
              </a:rPr>
              <a:t>collection('</a:t>
            </a:r>
            <a:r>
              <a:rPr lang="en-US" dirty="0" err="1">
                <a:solidFill>
                  <a:srgbClr val="002060"/>
                </a:solidFill>
              </a:rPr>
              <a:t>example_data</a:t>
            </a:r>
            <a:r>
              <a:rPr lang="en-US" dirty="0">
                <a:solidFill>
                  <a:srgbClr val="002060"/>
                </a:solidFill>
              </a:rPr>
              <a:t>/</a:t>
            </a:r>
            <a:r>
              <a:rPr lang="en-US" dirty="0" err="1">
                <a:solidFill>
                  <a:srgbClr val="002060"/>
                </a:solidFill>
              </a:rPr>
              <a:t>TZwards</a:t>
            </a:r>
            <a:r>
              <a:rPr lang="en-US" dirty="0">
                <a:solidFill>
                  <a:srgbClr val="002060"/>
                </a:solidFill>
              </a:rPr>
              <a:t>/</a:t>
            </a:r>
            <a:r>
              <a:rPr lang="en-US" dirty="0" err="1">
                <a:solidFill>
                  <a:srgbClr val="002060"/>
                </a:solidFill>
              </a:rPr>
              <a:t>TZwards.shp</a:t>
            </a:r>
            <a:r>
              <a:rPr lang="en-US" dirty="0">
                <a:solidFill>
                  <a:srgbClr val="002060"/>
                </a:solidFill>
              </a:rPr>
              <a:t>', 'r') as input:    </a:t>
            </a:r>
            <a:endParaRPr lang="en-US" dirty="0" smtClean="0">
              <a:solidFill>
                <a:srgbClr val="002060"/>
              </a:solidFill>
            </a:endParaRPr>
          </a:p>
          <a:p>
            <a:pPr marL="0" indent="0">
              <a:buNone/>
            </a:pPr>
            <a:r>
              <a:rPr lang="en-US" dirty="0" smtClean="0">
                <a:solidFill>
                  <a:srgbClr val="002060"/>
                </a:solidFill>
              </a:rPr>
              <a:t>	for </a:t>
            </a:r>
            <a:r>
              <a:rPr lang="en-US" dirty="0">
                <a:solidFill>
                  <a:srgbClr val="002060"/>
                </a:solidFill>
              </a:rPr>
              <a:t>f in input:        </a:t>
            </a:r>
            <a:endParaRPr lang="en-US" dirty="0" smtClean="0">
              <a:solidFill>
                <a:srgbClr val="002060"/>
              </a:solidFill>
            </a:endParaRPr>
          </a:p>
          <a:p>
            <a:pPr marL="0" indent="0">
              <a:buNone/>
            </a:pPr>
            <a:r>
              <a:rPr lang="en-US" dirty="0">
                <a:solidFill>
                  <a:srgbClr val="002060"/>
                </a:solidFill>
              </a:rPr>
              <a:t>	</a:t>
            </a:r>
            <a:r>
              <a:rPr lang="en-US" dirty="0" smtClean="0">
                <a:solidFill>
                  <a:srgbClr val="002060"/>
                </a:solidFill>
              </a:rPr>
              <a:t>	print(f</a:t>
            </a:r>
            <a:r>
              <a:rPr lang="en-US" dirty="0">
                <a:solidFill>
                  <a:srgbClr val="002060"/>
                </a:solidFill>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907" y="2812398"/>
            <a:ext cx="7321175" cy="1934287"/>
          </a:xfrm>
          <a:prstGeom prst="rect">
            <a:avLst/>
          </a:prstGeom>
        </p:spPr>
      </p:pic>
    </p:spTree>
    <p:extLst>
      <p:ext uri="{BB962C8B-B14F-4D97-AF65-F5344CB8AC3E}">
        <p14:creationId xmlns:p14="http://schemas.microsoft.com/office/powerpoint/2010/main" val="84880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Geospatial Data</a:t>
            </a:r>
            <a:endParaRPr lang="en-US" dirty="0"/>
          </a:p>
        </p:txBody>
      </p:sp>
    </p:spTree>
    <p:extLst>
      <p:ext uri="{BB962C8B-B14F-4D97-AF65-F5344CB8AC3E}">
        <p14:creationId xmlns:p14="http://schemas.microsoft.com/office/powerpoint/2010/main" val="247074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Convert vector file formats: OGR2OGR</a:t>
            </a:r>
            <a:endParaRPr lang="en-US" dirty="0"/>
          </a:p>
        </p:txBody>
      </p:sp>
      <p:sp>
        <p:nvSpPr>
          <p:cNvPr id="3" name="Text Placeholder 2"/>
          <p:cNvSpPr>
            <a:spLocks noGrp="1"/>
          </p:cNvSpPr>
          <p:nvPr>
            <p:ph type="body" idx="1"/>
          </p:nvPr>
        </p:nvSpPr>
        <p:spPr>
          <a:xfrm>
            <a:off x="154984" y="1152475"/>
            <a:ext cx="8818536" cy="3416400"/>
          </a:xfrm>
        </p:spPr>
        <p:txBody>
          <a:bodyPr/>
          <a:lstStyle/>
          <a:p>
            <a:r>
              <a:rPr lang="en-US" dirty="0" smtClean="0"/>
              <a:t>From the terminal window:</a:t>
            </a:r>
            <a:endParaRPr lang="en-US" dirty="0"/>
          </a:p>
          <a:p>
            <a:r>
              <a:rPr lang="en-US" dirty="0" smtClean="0"/>
              <a:t>ogr2ogr </a:t>
            </a:r>
            <a:r>
              <a:rPr lang="en-US" dirty="0"/>
              <a:t>­f </a:t>
            </a:r>
            <a:r>
              <a:rPr lang="en-US" dirty="0" err="1"/>
              <a:t>GeoJSON</a:t>
            </a:r>
            <a:r>
              <a:rPr lang="en-US" dirty="0"/>
              <a:t> ­where "ADM0_A3 = 'YEM'" </a:t>
            </a:r>
            <a:r>
              <a:rPr lang="en-US" dirty="0" err="1" smtClean="0"/>
              <a:t>outfile.json</a:t>
            </a:r>
            <a:r>
              <a:rPr lang="en-US" dirty="0" smtClean="0"/>
              <a:t> ne_10m_admin_1_states_provinces.shp</a:t>
            </a:r>
            <a:endParaRPr lang="en-US" dirty="0"/>
          </a:p>
        </p:txBody>
      </p:sp>
    </p:spTree>
    <p:extLst>
      <p:ext uri="{BB962C8B-B14F-4D97-AF65-F5344CB8AC3E}">
        <p14:creationId xmlns:p14="http://schemas.microsoft.com/office/powerpoint/2010/main" val="266138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Raster Map Data</a:t>
            </a:r>
            <a:endParaRPr lang="en-US" dirty="0"/>
          </a:p>
        </p:txBody>
      </p:sp>
    </p:spTree>
    <p:extLst>
      <p:ext uri="{BB962C8B-B14F-4D97-AF65-F5344CB8AC3E}">
        <p14:creationId xmlns:p14="http://schemas.microsoft.com/office/powerpoint/2010/main" val="72288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2875"/>
            <a:ext cx="8520600" cy="572700"/>
          </a:xfrm>
        </p:spPr>
        <p:txBody>
          <a:bodyPr>
            <a:normAutofit fontScale="90000"/>
          </a:bodyPr>
          <a:lstStyle/>
          <a:p>
            <a:r>
              <a:rPr lang="en-US" dirty="0" smtClean="0"/>
              <a:t>Why raster data?</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 y="655575"/>
            <a:ext cx="6446169" cy="4238192"/>
          </a:xfrm>
          <a:prstGeom prst="rect">
            <a:avLst/>
          </a:prstGeom>
        </p:spPr>
      </p:pic>
    </p:spTree>
    <p:extLst>
      <p:ext uri="{BB962C8B-B14F-4D97-AF65-F5344CB8AC3E}">
        <p14:creationId xmlns:p14="http://schemas.microsoft.com/office/powerpoint/2010/main" val="1979430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smtClean="0"/>
              <a:t>Raster </a:t>
            </a:r>
            <a:r>
              <a:rPr lang="en" dirty="0" smtClean="0"/>
              <a:t>Data </a:t>
            </a:r>
            <a:r>
              <a:rPr lang="en" dirty="0"/>
              <a:t>Formats</a:t>
            </a:r>
          </a:p>
        </p:txBody>
      </p:sp>
      <p:sp>
        <p:nvSpPr>
          <p:cNvPr id="73" name="Shape 73"/>
          <p:cNvSpPr txBox="1">
            <a:spLocks noGrp="1"/>
          </p:cNvSpPr>
          <p:nvPr>
            <p:ph type="body" idx="1"/>
          </p:nvPr>
        </p:nvSpPr>
        <p:spPr>
          <a:xfrm>
            <a:off x="311700" y="1152475"/>
            <a:ext cx="3680437" cy="3416400"/>
          </a:xfrm>
          <a:prstGeom prst="rect">
            <a:avLst/>
          </a:prstGeom>
        </p:spPr>
        <p:txBody>
          <a:bodyPr lIns="91425" tIns="91425" rIns="91425" bIns="91425" anchor="t" anchorCtr="0">
            <a:noAutofit/>
          </a:bodyPr>
          <a:lstStyle/>
          <a:p>
            <a:pPr marL="285750" lvl="0" indent="-285750">
              <a:spcBef>
                <a:spcPts val="0"/>
              </a:spcBef>
              <a:buFont typeface="Arial" charset="0"/>
              <a:buChar char="•"/>
            </a:pPr>
            <a:r>
              <a:rPr lang="en-US" dirty="0" err="1" smtClean="0"/>
              <a:t>GeoTiff</a:t>
            </a:r>
            <a:r>
              <a:rPr lang="en-US" dirty="0" smtClean="0"/>
              <a:t> (.</a:t>
            </a:r>
            <a:r>
              <a:rPr lang="en-US" dirty="0" err="1" smtClean="0"/>
              <a:t>tif</a:t>
            </a:r>
            <a:r>
              <a:rPr lang="en-US" dirty="0" smtClean="0"/>
              <a:t>)</a:t>
            </a:r>
          </a:p>
          <a:p>
            <a:pPr marL="285750" lvl="0" indent="-285750">
              <a:spcBef>
                <a:spcPts val="0"/>
              </a:spcBef>
              <a:buFont typeface="Arial" charset="0"/>
              <a:buChar char="•"/>
            </a:pPr>
            <a:r>
              <a:rPr lang="en-US" dirty="0" smtClean="0"/>
              <a:t>Jpeg (.jpg)</a:t>
            </a:r>
          </a:p>
          <a:p>
            <a:pPr marL="285750" lvl="0" indent="-285750">
              <a:spcBef>
                <a:spcPts val="0"/>
              </a:spcBef>
              <a:buFont typeface="Arial" charset="0"/>
              <a:buChar char="•"/>
            </a:pPr>
            <a:r>
              <a:rPr lang="en-US" dirty="0" smtClean="0"/>
              <a:t>NITF</a:t>
            </a:r>
          </a:p>
          <a:p>
            <a:pPr marL="285750" lvl="0" indent="-285750">
              <a:spcBef>
                <a:spcPts val="0"/>
              </a:spcBef>
              <a:buFont typeface="Arial" charset="0"/>
              <a:buChar char="•"/>
            </a:pPr>
            <a:r>
              <a:rPr lang="en-US" dirty="0" smtClean="0"/>
              <a:t>HTF5</a:t>
            </a:r>
          </a:p>
          <a:p>
            <a:pPr marL="285750" lvl="0" indent="-285750">
              <a:spcBef>
                <a:spcPts val="0"/>
              </a:spcBef>
              <a:buFont typeface="Arial" charset="0"/>
              <a:buChar char="•"/>
            </a:pPr>
            <a:endParaRPr lang="en-US" dirty="0" smtClean="0"/>
          </a:p>
        </p:txBody>
      </p:sp>
      <p:pic>
        <p:nvPicPr>
          <p:cNvPr id="2" name="Picture 1"/>
          <p:cNvPicPr>
            <a:picLocks noChangeAspect="1"/>
          </p:cNvPicPr>
          <p:nvPr/>
        </p:nvPicPr>
        <p:blipFill>
          <a:blip r:embed="rId3"/>
          <a:stretch>
            <a:fillRect/>
          </a:stretch>
        </p:blipFill>
        <p:spPr>
          <a:xfrm>
            <a:off x="5219626" y="558375"/>
            <a:ext cx="3612674" cy="4025551"/>
          </a:xfrm>
          <a:prstGeom prst="rect">
            <a:avLst/>
          </a:prstGeom>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err="1" smtClean="0"/>
              <a:t>Geotiff</a:t>
            </a:r>
            <a:r>
              <a:rPr lang="en-US" dirty="0" smtClean="0"/>
              <a:t> features</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091" y="731375"/>
            <a:ext cx="4703520" cy="3966824"/>
          </a:xfrm>
          <a:prstGeom prst="rect">
            <a:avLst/>
          </a:prstGeom>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Reading raster map data with GDAL</a:t>
            </a:r>
            <a:endParaRPr lang="en-US" dirty="0"/>
          </a:p>
        </p:txBody>
      </p:sp>
      <p:sp>
        <p:nvSpPr>
          <p:cNvPr id="3" name="Text Placeholder 2"/>
          <p:cNvSpPr>
            <a:spLocks noGrp="1"/>
          </p:cNvSpPr>
          <p:nvPr>
            <p:ph type="body" idx="1"/>
          </p:nvPr>
        </p:nvSpPr>
        <p:spPr/>
        <p:txBody>
          <a:bodyPr>
            <a:normAutofit fontScale="92500" lnSpcReduction="20000"/>
          </a:bodyPr>
          <a:lstStyle/>
          <a:p>
            <a:pPr marL="0" indent="0">
              <a:lnSpc>
                <a:spcPct val="100000"/>
              </a:lnSpc>
              <a:spcAft>
                <a:spcPts val="0"/>
              </a:spcAft>
              <a:buNone/>
            </a:pPr>
            <a:r>
              <a:rPr lang="en-US" dirty="0">
                <a:solidFill>
                  <a:srgbClr val="002060"/>
                </a:solidFill>
              </a:rPr>
              <a:t>import </a:t>
            </a:r>
            <a:r>
              <a:rPr lang="en-US" dirty="0" err="1">
                <a:solidFill>
                  <a:srgbClr val="002060"/>
                </a:solidFill>
              </a:rPr>
              <a:t>gdal</a:t>
            </a:r>
            <a:r>
              <a:rPr lang="en-US" dirty="0">
                <a:solidFill>
                  <a:srgbClr val="002060"/>
                </a:solidFill>
              </a:rPr>
              <a:t> </a:t>
            </a:r>
            <a:endParaRPr lang="en-US" dirty="0" smtClean="0">
              <a:solidFill>
                <a:srgbClr val="002060"/>
              </a:solidFill>
            </a:endParaRPr>
          </a:p>
          <a:p>
            <a:pPr marL="0" indent="0">
              <a:lnSpc>
                <a:spcPct val="100000"/>
              </a:lnSpc>
              <a:spcAft>
                <a:spcPts val="0"/>
              </a:spcAft>
              <a:buNone/>
            </a:pPr>
            <a:r>
              <a:rPr lang="en-US" dirty="0" smtClean="0">
                <a:solidFill>
                  <a:srgbClr val="002060"/>
                </a:solidFill>
              </a:rPr>
              <a:t>import </a:t>
            </a:r>
            <a:r>
              <a:rPr lang="en-US" dirty="0" err="1">
                <a:solidFill>
                  <a:srgbClr val="002060"/>
                </a:solidFill>
              </a:rPr>
              <a:t>numpy</a:t>
            </a:r>
            <a:r>
              <a:rPr lang="en-US" dirty="0">
                <a:solidFill>
                  <a:srgbClr val="002060"/>
                </a:solidFill>
              </a:rPr>
              <a:t> as </a:t>
            </a:r>
            <a:r>
              <a:rPr lang="en-US" dirty="0" smtClean="0">
                <a:solidFill>
                  <a:srgbClr val="002060"/>
                </a:solidFill>
              </a:rPr>
              <a:t>np</a:t>
            </a:r>
          </a:p>
          <a:p>
            <a:pPr marL="0" indent="0">
              <a:lnSpc>
                <a:spcPct val="100000"/>
              </a:lnSpc>
              <a:spcAft>
                <a:spcPts val="0"/>
              </a:spcAft>
              <a:buNone/>
            </a:pPr>
            <a:endParaRPr lang="en-US" dirty="0" smtClean="0">
              <a:solidFill>
                <a:srgbClr val="002060"/>
              </a:solidFill>
            </a:endParaRPr>
          </a:p>
          <a:p>
            <a:pPr marL="0" indent="0">
              <a:lnSpc>
                <a:spcPct val="100000"/>
              </a:lnSpc>
              <a:spcAft>
                <a:spcPts val="0"/>
              </a:spcAft>
              <a:buNone/>
            </a:pPr>
            <a:r>
              <a:rPr lang="en-US" dirty="0" smtClean="0">
                <a:solidFill>
                  <a:srgbClr val="002060"/>
                </a:solidFill>
              </a:rPr>
              <a:t>dataset </a:t>
            </a:r>
            <a:r>
              <a:rPr lang="en-US" dirty="0">
                <a:solidFill>
                  <a:srgbClr val="002060"/>
                </a:solidFill>
              </a:rPr>
              <a:t>= </a:t>
            </a:r>
            <a:r>
              <a:rPr lang="en-US" dirty="0" err="1">
                <a:solidFill>
                  <a:srgbClr val="002060"/>
                </a:solidFill>
              </a:rPr>
              <a:t>gdal.Open</a:t>
            </a:r>
            <a:r>
              <a:rPr lang="en-US" dirty="0">
                <a:solidFill>
                  <a:srgbClr val="002060"/>
                </a:solidFill>
              </a:rPr>
              <a:t>(</a:t>
            </a:r>
            <a:r>
              <a:rPr lang="en-US" dirty="0" err="1">
                <a:solidFill>
                  <a:srgbClr val="002060"/>
                </a:solidFill>
              </a:rPr>
              <a:t>infile</a:t>
            </a:r>
            <a:r>
              <a:rPr lang="en-US" dirty="0">
                <a:solidFill>
                  <a:srgbClr val="002060"/>
                </a:solidFill>
              </a:rPr>
              <a:t>, </a:t>
            </a:r>
            <a:r>
              <a:rPr lang="en-US" dirty="0" err="1">
                <a:solidFill>
                  <a:srgbClr val="002060"/>
                </a:solidFill>
              </a:rPr>
              <a:t>GA_ReadOnly</a:t>
            </a:r>
            <a:r>
              <a:rPr lang="en-US" dirty="0" smtClean="0">
                <a:solidFill>
                  <a:srgbClr val="002060"/>
                </a:solidFill>
              </a:rPr>
              <a:t>)</a:t>
            </a:r>
          </a:p>
          <a:p>
            <a:pPr marL="0" indent="0">
              <a:lnSpc>
                <a:spcPct val="100000"/>
              </a:lnSpc>
              <a:spcAft>
                <a:spcPts val="0"/>
              </a:spcAft>
              <a:buNone/>
            </a:pPr>
            <a:r>
              <a:rPr lang="en-US" dirty="0" smtClean="0">
                <a:solidFill>
                  <a:srgbClr val="002060"/>
                </a:solidFill>
              </a:rPr>
              <a:t>cols </a:t>
            </a:r>
            <a:r>
              <a:rPr lang="en-US" dirty="0">
                <a:solidFill>
                  <a:srgbClr val="002060"/>
                </a:solidFill>
              </a:rPr>
              <a:t>= </a:t>
            </a:r>
            <a:r>
              <a:rPr lang="en-US" dirty="0" err="1" smtClean="0">
                <a:solidFill>
                  <a:srgbClr val="002060"/>
                </a:solidFill>
              </a:rPr>
              <a:t>dataset.RasterXSize</a:t>
            </a:r>
            <a:endParaRPr lang="en-US" dirty="0" smtClean="0">
              <a:solidFill>
                <a:srgbClr val="002060"/>
              </a:solidFill>
            </a:endParaRPr>
          </a:p>
          <a:p>
            <a:pPr marL="0" indent="0">
              <a:lnSpc>
                <a:spcPct val="100000"/>
              </a:lnSpc>
              <a:spcAft>
                <a:spcPts val="0"/>
              </a:spcAft>
              <a:buNone/>
            </a:pPr>
            <a:r>
              <a:rPr lang="en-US" dirty="0" smtClean="0">
                <a:solidFill>
                  <a:srgbClr val="002060"/>
                </a:solidFill>
              </a:rPr>
              <a:t>rows </a:t>
            </a:r>
            <a:r>
              <a:rPr lang="en-US" dirty="0">
                <a:solidFill>
                  <a:srgbClr val="002060"/>
                </a:solidFill>
              </a:rPr>
              <a:t>= </a:t>
            </a:r>
            <a:r>
              <a:rPr lang="en-US" dirty="0" err="1" smtClean="0">
                <a:solidFill>
                  <a:srgbClr val="002060"/>
                </a:solidFill>
              </a:rPr>
              <a:t>dataset.RasterYSize</a:t>
            </a:r>
            <a:endParaRPr lang="en-US" dirty="0" smtClean="0">
              <a:solidFill>
                <a:srgbClr val="002060"/>
              </a:solidFill>
            </a:endParaRPr>
          </a:p>
          <a:p>
            <a:pPr marL="0" indent="0">
              <a:lnSpc>
                <a:spcPct val="100000"/>
              </a:lnSpc>
              <a:spcAft>
                <a:spcPts val="0"/>
              </a:spcAft>
              <a:buNone/>
            </a:pPr>
            <a:r>
              <a:rPr lang="en-US" dirty="0" err="1" smtClean="0">
                <a:solidFill>
                  <a:srgbClr val="002060"/>
                </a:solidFill>
              </a:rPr>
              <a:t>nbands</a:t>
            </a:r>
            <a:r>
              <a:rPr lang="en-US" dirty="0" smtClean="0">
                <a:solidFill>
                  <a:srgbClr val="002060"/>
                </a:solidFill>
              </a:rPr>
              <a:t> </a:t>
            </a:r>
            <a:r>
              <a:rPr lang="en-US" dirty="0">
                <a:solidFill>
                  <a:srgbClr val="002060"/>
                </a:solidFill>
              </a:rPr>
              <a:t>= </a:t>
            </a:r>
            <a:r>
              <a:rPr lang="en-US" dirty="0" err="1" smtClean="0">
                <a:solidFill>
                  <a:srgbClr val="002060"/>
                </a:solidFill>
              </a:rPr>
              <a:t>dataset.RasterCount</a:t>
            </a:r>
            <a:endParaRPr lang="en-US" dirty="0" smtClean="0">
              <a:solidFill>
                <a:srgbClr val="002060"/>
              </a:solidFill>
            </a:endParaRPr>
          </a:p>
          <a:p>
            <a:pPr marL="0" indent="0">
              <a:lnSpc>
                <a:spcPct val="100000"/>
              </a:lnSpc>
              <a:spcAft>
                <a:spcPts val="0"/>
              </a:spcAft>
              <a:buNone/>
            </a:pPr>
            <a:r>
              <a:rPr lang="en-US" dirty="0" smtClean="0">
                <a:solidFill>
                  <a:srgbClr val="002060"/>
                </a:solidFill>
              </a:rPr>
              <a:t>driver </a:t>
            </a:r>
            <a:r>
              <a:rPr lang="en-US" dirty="0">
                <a:solidFill>
                  <a:srgbClr val="002060"/>
                </a:solidFill>
              </a:rPr>
              <a:t>= </a:t>
            </a:r>
            <a:r>
              <a:rPr lang="en-US" dirty="0" err="1">
                <a:solidFill>
                  <a:srgbClr val="002060"/>
                </a:solidFill>
              </a:rPr>
              <a:t>dataset.GetDriver</a:t>
            </a:r>
            <a:r>
              <a:rPr lang="en-US" dirty="0">
                <a:solidFill>
                  <a:srgbClr val="002060"/>
                </a:solidFill>
              </a:rPr>
              <a:t>().</a:t>
            </a:r>
            <a:r>
              <a:rPr lang="en-US" dirty="0" err="1" smtClean="0">
                <a:solidFill>
                  <a:srgbClr val="002060"/>
                </a:solidFill>
              </a:rPr>
              <a:t>LongName</a:t>
            </a:r>
            <a:endParaRPr lang="en-US" dirty="0" smtClean="0">
              <a:solidFill>
                <a:srgbClr val="002060"/>
              </a:solidFill>
            </a:endParaRPr>
          </a:p>
          <a:p>
            <a:pPr marL="0" indent="0">
              <a:lnSpc>
                <a:spcPct val="100000"/>
              </a:lnSpc>
              <a:spcAft>
                <a:spcPts val="0"/>
              </a:spcAft>
              <a:buNone/>
            </a:pPr>
            <a:r>
              <a:rPr lang="en-US" dirty="0" err="1" smtClean="0">
                <a:solidFill>
                  <a:srgbClr val="002060"/>
                </a:solidFill>
              </a:rPr>
              <a:t>geotransform</a:t>
            </a:r>
            <a:r>
              <a:rPr lang="en-US" dirty="0" smtClean="0">
                <a:solidFill>
                  <a:srgbClr val="002060"/>
                </a:solidFill>
              </a:rPr>
              <a:t> </a:t>
            </a:r>
            <a:r>
              <a:rPr lang="en-US" dirty="0">
                <a:solidFill>
                  <a:srgbClr val="002060"/>
                </a:solidFill>
              </a:rPr>
              <a:t>= </a:t>
            </a:r>
            <a:r>
              <a:rPr lang="en-US" dirty="0" err="1">
                <a:solidFill>
                  <a:srgbClr val="002060"/>
                </a:solidFill>
              </a:rPr>
              <a:t>dataset.GetGeoTransform</a:t>
            </a:r>
            <a:r>
              <a:rPr lang="en-US" dirty="0" smtClean="0">
                <a:solidFill>
                  <a:srgbClr val="002060"/>
                </a:solidFill>
              </a:rPr>
              <a:t>()</a:t>
            </a:r>
          </a:p>
          <a:p>
            <a:pPr marL="0" indent="0">
              <a:lnSpc>
                <a:spcPct val="100000"/>
              </a:lnSpc>
              <a:spcAft>
                <a:spcPts val="0"/>
              </a:spcAft>
              <a:buNone/>
            </a:pPr>
            <a:r>
              <a:rPr lang="en-US" dirty="0" smtClean="0">
                <a:solidFill>
                  <a:srgbClr val="002060"/>
                </a:solidFill>
              </a:rPr>
              <a:t>for </a:t>
            </a:r>
            <a:r>
              <a:rPr lang="en-US" dirty="0">
                <a:solidFill>
                  <a:srgbClr val="002060"/>
                </a:solidFill>
              </a:rPr>
              <a:t>b in range(1,nbands+1</a:t>
            </a:r>
            <a:r>
              <a:rPr lang="en-US" dirty="0" smtClean="0">
                <a:solidFill>
                  <a:srgbClr val="002060"/>
                </a:solidFill>
              </a:rPr>
              <a:t>):</a:t>
            </a:r>
          </a:p>
          <a:p>
            <a:pPr marL="0" indent="0">
              <a:lnSpc>
                <a:spcPct val="100000"/>
              </a:lnSpc>
              <a:spcAft>
                <a:spcPts val="0"/>
              </a:spcAft>
              <a:buNone/>
            </a:pPr>
            <a:r>
              <a:rPr lang="en-US" dirty="0" smtClean="0">
                <a:solidFill>
                  <a:srgbClr val="002060"/>
                </a:solidFill>
              </a:rPr>
              <a:t>    </a:t>
            </a:r>
            <a:r>
              <a:rPr lang="en-US" dirty="0">
                <a:solidFill>
                  <a:srgbClr val="002060"/>
                </a:solidFill>
              </a:rPr>
              <a:t>band = </a:t>
            </a:r>
            <a:r>
              <a:rPr lang="en-US" dirty="0" err="1">
                <a:solidFill>
                  <a:srgbClr val="002060"/>
                </a:solidFill>
              </a:rPr>
              <a:t>dataset.GetRasterBand</a:t>
            </a:r>
            <a:r>
              <a:rPr lang="en-US" dirty="0">
                <a:solidFill>
                  <a:srgbClr val="002060"/>
                </a:solidFill>
              </a:rPr>
              <a:t>(b</a:t>
            </a:r>
            <a:r>
              <a:rPr lang="en-US" dirty="0" smtClean="0">
                <a:solidFill>
                  <a:srgbClr val="002060"/>
                </a:solidFill>
              </a:rPr>
              <a:t>)</a:t>
            </a:r>
          </a:p>
          <a:p>
            <a:pPr marL="0" indent="0">
              <a:lnSpc>
                <a:spcPct val="100000"/>
              </a:lnSpc>
              <a:spcAft>
                <a:spcPts val="0"/>
              </a:spcAft>
              <a:buNone/>
            </a:pPr>
            <a:r>
              <a:rPr lang="en-US" dirty="0" smtClean="0">
                <a:solidFill>
                  <a:srgbClr val="002060"/>
                </a:solidFill>
              </a:rPr>
              <a:t>    </a:t>
            </a:r>
            <a:r>
              <a:rPr lang="en-US" dirty="0" err="1">
                <a:solidFill>
                  <a:srgbClr val="002060"/>
                </a:solidFill>
              </a:rPr>
              <a:t>bandtype</a:t>
            </a:r>
            <a:r>
              <a:rPr lang="en-US" dirty="0">
                <a:solidFill>
                  <a:srgbClr val="002060"/>
                </a:solidFill>
              </a:rPr>
              <a:t> = </a:t>
            </a:r>
            <a:r>
              <a:rPr lang="en-US" dirty="0" err="1">
                <a:solidFill>
                  <a:srgbClr val="002060"/>
                </a:solidFill>
              </a:rPr>
              <a:t>gdal.GetDataTypeName</a:t>
            </a:r>
            <a:r>
              <a:rPr lang="en-US" dirty="0">
                <a:solidFill>
                  <a:srgbClr val="002060"/>
                </a:solidFill>
              </a:rPr>
              <a:t>(</a:t>
            </a:r>
            <a:r>
              <a:rPr lang="en-US" dirty="0" err="1">
                <a:solidFill>
                  <a:srgbClr val="002060"/>
                </a:solidFill>
              </a:rPr>
              <a:t>band.DataType</a:t>
            </a:r>
            <a:r>
              <a:rPr lang="en-US" dirty="0" smtClean="0">
                <a:solidFill>
                  <a:srgbClr val="002060"/>
                </a:solidFill>
              </a:rPr>
              <a:t>)</a:t>
            </a:r>
          </a:p>
          <a:p>
            <a:pPr marL="0" indent="0">
              <a:lnSpc>
                <a:spcPct val="100000"/>
              </a:lnSpc>
              <a:spcAft>
                <a:spcPts val="0"/>
              </a:spcAft>
              <a:buNone/>
            </a:pPr>
            <a:r>
              <a:rPr lang="en-US" dirty="0" smtClean="0">
                <a:solidFill>
                  <a:srgbClr val="002060"/>
                </a:solidFill>
              </a:rPr>
              <a:t>    </a:t>
            </a:r>
            <a:r>
              <a:rPr lang="en-US" dirty="0" err="1">
                <a:solidFill>
                  <a:srgbClr val="002060"/>
                </a:solidFill>
              </a:rPr>
              <a:t>banddata</a:t>
            </a:r>
            <a:r>
              <a:rPr lang="en-US" dirty="0">
                <a:solidFill>
                  <a:srgbClr val="002060"/>
                </a:solidFill>
              </a:rPr>
              <a:t> = </a:t>
            </a:r>
            <a:r>
              <a:rPr lang="en-US" dirty="0" err="1">
                <a:solidFill>
                  <a:srgbClr val="002060"/>
                </a:solidFill>
              </a:rPr>
              <a:t>band.ReadAsArray</a:t>
            </a:r>
            <a:r>
              <a:rPr lang="en-US" dirty="0">
                <a:solidFill>
                  <a:srgbClr val="002060"/>
                </a:solidFill>
              </a:rPr>
              <a:t>(0,0,band.XSize, </a:t>
            </a:r>
            <a:r>
              <a:rPr lang="en-US" dirty="0" err="1">
                <a:solidFill>
                  <a:srgbClr val="002060"/>
                </a:solidFill>
              </a:rPr>
              <a:t>band.YSize</a:t>
            </a:r>
            <a:r>
              <a:rPr lang="en-US" dirty="0">
                <a:solidFill>
                  <a:srgbClr val="002060"/>
                </a:solidFill>
              </a:rPr>
              <a:t>).</a:t>
            </a:r>
            <a:r>
              <a:rPr lang="en-US" dirty="0" err="1">
                <a:solidFill>
                  <a:srgbClr val="002060"/>
                </a:solidFill>
              </a:rPr>
              <a:t>astype</a:t>
            </a:r>
            <a:r>
              <a:rPr lang="en-US" dirty="0">
                <a:solidFill>
                  <a:srgbClr val="002060"/>
                </a:solidFill>
              </a:rPr>
              <a:t>(</a:t>
            </a:r>
            <a:r>
              <a:rPr lang="en-US" dirty="0" err="1">
                <a:solidFill>
                  <a:srgbClr val="002060"/>
                </a:solidFill>
              </a:rPr>
              <a:t>np.float</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966848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smtClean="0"/>
              <a:t>Raster + Vector</a:t>
            </a:r>
            <a:r>
              <a:rPr lang="en" dirty="0" smtClean="0"/>
              <a:t>: </a:t>
            </a:r>
            <a:r>
              <a:rPr lang="en" dirty="0"/>
              <a:t>cookie-cut a raster map</a:t>
            </a:r>
          </a:p>
        </p:txBody>
      </p:sp>
      <p:sp>
        <p:nvSpPr>
          <p:cNvPr id="109" name="Shape 109"/>
          <p:cNvSpPr txBox="1">
            <a:spLocks noGrp="1"/>
          </p:cNvSpPr>
          <p:nvPr>
            <p:ph type="body" idx="1"/>
          </p:nvPr>
        </p:nvSpPr>
        <p:spPr>
          <a:prstGeom prst="rect">
            <a:avLst/>
          </a:prstGeom>
        </p:spPr>
        <p:txBody>
          <a:bodyPr lIns="91425" tIns="91425" rIns="91425" bIns="91425" anchor="t" anchorCtr="0">
            <a:noAutofit/>
          </a:bodyPr>
          <a:lstStyle/>
          <a:p>
            <a:r>
              <a:rPr lang="en-US" dirty="0" smtClean="0"/>
              <a:t>From </a:t>
            </a:r>
            <a:r>
              <a:rPr lang="en-US" dirty="0"/>
              <a:t>the command line, type </a:t>
            </a:r>
          </a:p>
          <a:p>
            <a:r>
              <a:rPr lang="en-US" dirty="0" err="1" smtClean="0"/>
              <a:t>gdalwarp</a:t>
            </a:r>
            <a:r>
              <a:rPr lang="en-US" dirty="0" smtClean="0"/>
              <a:t> </a:t>
            </a:r>
            <a:r>
              <a:rPr lang="en-US" dirty="0"/>
              <a:t>­cutline </a:t>
            </a:r>
            <a:r>
              <a:rPr lang="en-US" dirty="0" err="1"/>
              <a:t>yourshapefile.shp</a:t>
            </a:r>
            <a:r>
              <a:rPr lang="en-US" dirty="0"/>
              <a:t> </a:t>
            </a:r>
            <a:r>
              <a:rPr lang="en-US" dirty="0" err="1"/>
              <a:t>yourgeotiff.tif</a:t>
            </a:r>
            <a:r>
              <a:rPr lang="en-US" dirty="0"/>
              <a:t> </a:t>
            </a:r>
            <a:r>
              <a:rPr lang="en-US" dirty="0" err="1" smtClean="0"/>
              <a:t>yourresult.tif</a:t>
            </a:r>
            <a:endParaRPr lang="en-US"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 data Calculations</a:t>
            </a:r>
            <a:endParaRPr lang="en-US" dirty="0"/>
          </a:p>
        </p:txBody>
      </p:sp>
    </p:spTree>
    <p:extLst>
      <p:ext uri="{BB962C8B-B14F-4D97-AF65-F5344CB8AC3E}">
        <p14:creationId xmlns:p14="http://schemas.microsoft.com/office/powerpoint/2010/main" val="1608869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Vector data calculations</a:t>
            </a:r>
            <a:endParaRPr lang="en-US" dirty="0"/>
          </a:p>
        </p:txBody>
      </p:sp>
      <p:sp>
        <p:nvSpPr>
          <p:cNvPr id="3" name="Text Placeholder 2"/>
          <p:cNvSpPr>
            <a:spLocks noGrp="1"/>
          </p:cNvSpPr>
          <p:nvPr>
            <p:ph type="body" idx="1"/>
          </p:nvPr>
        </p:nvSpPr>
        <p:spPr/>
        <p:txBody>
          <a:bodyPr/>
          <a:lstStyle/>
          <a:p>
            <a:pPr marL="285750" indent="-285750">
              <a:buFont typeface="Arial" charset="0"/>
              <a:buChar char="•"/>
            </a:pPr>
            <a:r>
              <a:rPr lang="en-US" dirty="0" smtClean="0"/>
              <a:t>Point location (e.g. </a:t>
            </a:r>
            <a:r>
              <a:rPr lang="en-US" dirty="0" err="1" smtClean="0"/>
              <a:t>lat</a:t>
            </a:r>
            <a:r>
              <a:rPr lang="en-US" dirty="0" smtClean="0"/>
              <a:t>/long from address) </a:t>
            </a:r>
          </a:p>
          <a:p>
            <a:pPr marL="285750" indent="-285750">
              <a:buFont typeface="Arial" charset="0"/>
              <a:buChar char="•"/>
            </a:pPr>
            <a:r>
              <a:rPr lang="en-US" dirty="0" smtClean="0"/>
              <a:t>Area and area overlap sizes (e.g. overlap between village and protected area)</a:t>
            </a:r>
          </a:p>
          <a:p>
            <a:pPr marL="285750" indent="-285750">
              <a:buFont typeface="Arial" charset="0"/>
              <a:buChar char="•"/>
            </a:pPr>
            <a:r>
              <a:rPr lang="en-US" dirty="0" smtClean="0"/>
              <a:t>Belonging (e.g. finding which district a </a:t>
            </a:r>
            <a:r>
              <a:rPr lang="en-US" dirty="0" err="1" smtClean="0"/>
              <a:t>lat</a:t>
            </a:r>
            <a:r>
              <a:rPr lang="en-US" dirty="0" smtClean="0"/>
              <a:t>/long is in)</a:t>
            </a:r>
          </a:p>
          <a:p>
            <a:pPr marL="285750" indent="-285750">
              <a:buFont typeface="Arial" charset="0"/>
              <a:buChar char="•"/>
            </a:pPr>
            <a:r>
              <a:rPr lang="en-US" dirty="0" smtClean="0"/>
              <a:t>Straight-line distance between points (e.g. great circles)</a:t>
            </a:r>
          </a:p>
          <a:p>
            <a:pPr marL="285750" indent="-285750">
              <a:buFont typeface="Arial" charset="0"/>
              <a:buChar char="•"/>
            </a:pPr>
            <a:r>
              <a:rPr lang="en-US" dirty="0" smtClean="0"/>
              <a:t>Practical distance and time between points (e.g. using roads)</a:t>
            </a:r>
          </a:p>
          <a:p>
            <a:pPr marL="285750" indent="-285750">
              <a:buFont typeface="Arial" charset="0"/>
              <a:buChar char="•"/>
            </a:pPr>
            <a:endParaRPr lang="en-US" dirty="0" smtClean="0"/>
          </a:p>
          <a:p>
            <a:pPr marL="285750" indent="-285750">
              <a:buFont typeface="Arial" charset="0"/>
              <a:buChar char="•"/>
            </a:pPr>
            <a:endParaRPr lang="en-US" dirty="0"/>
          </a:p>
        </p:txBody>
      </p:sp>
    </p:spTree>
    <p:extLst>
      <p:ext uri="{BB962C8B-B14F-4D97-AF65-F5344CB8AC3E}">
        <p14:creationId xmlns:p14="http://schemas.microsoft.com/office/powerpoint/2010/main" val="1966836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Geopy</a:t>
            </a:r>
            <a:r>
              <a:rPr lang="en-US" dirty="0" smtClean="0"/>
              <a:t>: get </a:t>
            </a:r>
            <a:r>
              <a:rPr lang="en-US" dirty="0" err="1" smtClean="0"/>
              <a:t>lat</a:t>
            </a:r>
            <a:r>
              <a:rPr lang="en-US" dirty="0" smtClean="0"/>
              <a:t>/ longs from addresses</a:t>
            </a:r>
            <a:endParaRPr lang="en-US" dirty="0"/>
          </a:p>
        </p:txBody>
      </p:sp>
      <p:sp>
        <p:nvSpPr>
          <p:cNvPr id="3" name="Text Placeholder 2"/>
          <p:cNvSpPr>
            <a:spLocks noGrp="1"/>
          </p:cNvSpPr>
          <p:nvPr>
            <p:ph type="body" idx="1"/>
          </p:nvPr>
        </p:nvSpPr>
        <p:spPr/>
        <p:txBody>
          <a:bodyPr>
            <a:normAutofit fontScale="92500" lnSpcReduction="20000"/>
          </a:bodyPr>
          <a:lstStyle/>
          <a:p>
            <a:pPr marL="0" indent="0">
              <a:lnSpc>
                <a:spcPct val="100000"/>
              </a:lnSpc>
              <a:spcAft>
                <a:spcPts val="0"/>
              </a:spcAft>
              <a:buNone/>
            </a:pPr>
            <a:r>
              <a:rPr lang="en-US" dirty="0">
                <a:solidFill>
                  <a:srgbClr val="002060"/>
                </a:solidFill>
              </a:rPr>
              <a:t>f</a:t>
            </a:r>
            <a:r>
              <a:rPr lang="en-US" dirty="0" smtClean="0">
                <a:solidFill>
                  <a:srgbClr val="002060"/>
                </a:solidFill>
              </a:rPr>
              <a:t>rom </a:t>
            </a:r>
            <a:r>
              <a:rPr lang="en-US" dirty="0" err="1" smtClean="0">
                <a:solidFill>
                  <a:srgbClr val="002060"/>
                </a:solidFill>
              </a:rPr>
              <a:t>geopy.geocoders</a:t>
            </a:r>
            <a:r>
              <a:rPr lang="en-US" dirty="0" smtClean="0">
                <a:solidFill>
                  <a:srgbClr val="002060"/>
                </a:solidFill>
              </a:rPr>
              <a:t> </a:t>
            </a:r>
            <a:r>
              <a:rPr lang="en-US" dirty="0">
                <a:solidFill>
                  <a:srgbClr val="002060"/>
                </a:solidFill>
              </a:rPr>
              <a:t>import </a:t>
            </a:r>
            <a:r>
              <a:rPr lang="en-US" dirty="0" err="1" smtClean="0">
                <a:solidFill>
                  <a:srgbClr val="002060"/>
                </a:solidFill>
              </a:rPr>
              <a:t>Nominatim</a:t>
            </a:r>
            <a:endParaRPr lang="en-US" dirty="0" smtClean="0">
              <a:solidFill>
                <a:srgbClr val="002060"/>
              </a:solidFill>
            </a:endParaRPr>
          </a:p>
          <a:p>
            <a:pPr marL="0" indent="0">
              <a:lnSpc>
                <a:spcPct val="100000"/>
              </a:lnSpc>
              <a:spcAft>
                <a:spcPts val="0"/>
              </a:spcAft>
              <a:buNone/>
            </a:pPr>
            <a:r>
              <a:rPr lang="en-US" dirty="0" smtClean="0">
                <a:solidFill>
                  <a:srgbClr val="002060"/>
                </a:solidFill>
              </a:rPr>
              <a:t>from </a:t>
            </a:r>
            <a:r>
              <a:rPr lang="en-US" dirty="0" err="1">
                <a:solidFill>
                  <a:srgbClr val="002060"/>
                </a:solidFill>
              </a:rPr>
              <a:t>geopy.geocoders</a:t>
            </a:r>
            <a:r>
              <a:rPr lang="en-US" dirty="0">
                <a:solidFill>
                  <a:srgbClr val="002060"/>
                </a:solidFill>
              </a:rPr>
              <a:t> import </a:t>
            </a:r>
            <a:r>
              <a:rPr lang="en-US" dirty="0" smtClean="0">
                <a:solidFill>
                  <a:srgbClr val="002060"/>
                </a:solidFill>
              </a:rPr>
              <a:t>GoogleV3</a:t>
            </a:r>
          </a:p>
          <a:p>
            <a:pPr marL="0" indent="0">
              <a:lnSpc>
                <a:spcPct val="100000"/>
              </a:lnSpc>
              <a:spcAft>
                <a:spcPts val="0"/>
              </a:spcAft>
              <a:buNone/>
            </a:pPr>
            <a:r>
              <a:rPr lang="en-US" dirty="0" err="1">
                <a:solidFill>
                  <a:srgbClr val="002060"/>
                </a:solidFill>
              </a:rPr>
              <a:t>geolocator</a:t>
            </a:r>
            <a:r>
              <a:rPr lang="en-US" dirty="0">
                <a:solidFill>
                  <a:srgbClr val="002060"/>
                </a:solidFill>
              </a:rPr>
              <a:t> = </a:t>
            </a:r>
            <a:r>
              <a:rPr lang="en-US" dirty="0" err="1">
                <a:solidFill>
                  <a:srgbClr val="002060"/>
                </a:solidFill>
              </a:rPr>
              <a:t>Nominatim</a:t>
            </a:r>
            <a:r>
              <a:rPr lang="en-US" dirty="0" smtClean="0">
                <a:solidFill>
                  <a:srgbClr val="002060"/>
                </a:solidFill>
              </a:rPr>
              <a:t>()</a:t>
            </a:r>
          </a:p>
          <a:p>
            <a:pPr marL="0" indent="0">
              <a:lnSpc>
                <a:spcPct val="100000"/>
              </a:lnSpc>
              <a:spcAft>
                <a:spcPts val="0"/>
              </a:spcAft>
              <a:buNone/>
            </a:pPr>
            <a:r>
              <a:rPr lang="en-US" dirty="0" err="1" smtClean="0">
                <a:solidFill>
                  <a:srgbClr val="002060"/>
                </a:solidFill>
              </a:rPr>
              <a:t>googlocator</a:t>
            </a:r>
            <a:r>
              <a:rPr lang="en-US" dirty="0" smtClean="0">
                <a:solidFill>
                  <a:srgbClr val="002060"/>
                </a:solidFill>
              </a:rPr>
              <a:t> </a:t>
            </a:r>
            <a:r>
              <a:rPr lang="en-US" dirty="0">
                <a:solidFill>
                  <a:srgbClr val="002060"/>
                </a:solidFill>
              </a:rPr>
              <a:t>= GoogleV3()</a:t>
            </a:r>
            <a:endParaRPr lang="en-US" dirty="0" smtClean="0">
              <a:solidFill>
                <a:srgbClr val="002060"/>
              </a:solidFill>
            </a:endParaRPr>
          </a:p>
          <a:p>
            <a:pPr marL="0" indent="0">
              <a:lnSpc>
                <a:spcPct val="100000"/>
              </a:lnSpc>
              <a:spcAft>
                <a:spcPts val="0"/>
              </a:spcAft>
              <a:buNone/>
            </a:pPr>
            <a:endParaRPr lang="en-US" dirty="0" smtClean="0">
              <a:solidFill>
                <a:srgbClr val="002060"/>
              </a:solidFill>
            </a:endParaRPr>
          </a:p>
          <a:p>
            <a:pPr marL="0" indent="0">
              <a:lnSpc>
                <a:spcPct val="100000"/>
              </a:lnSpc>
              <a:spcAft>
                <a:spcPts val="0"/>
              </a:spcAft>
              <a:buNone/>
            </a:pPr>
            <a:r>
              <a:rPr lang="en-US" dirty="0">
                <a:solidFill>
                  <a:srgbClr val="002060"/>
                </a:solidFill>
              </a:rPr>
              <a:t>address = '1600 Pennsylvania Ave NW, Washington, DC'</a:t>
            </a:r>
            <a:endParaRPr lang="en-US" dirty="0" smtClean="0">
              <a:solidFill>
                <a:srgbClr val="002060"/>
              </a:solidFill>
            </a:endParaRPr>
          </a:p>
          <a:p>
            <a:pPr marL="0" indent="0">
              <a:lnSpc>
                <a:spcPct val="100000"/>
              </a:lnSpc>
              <a:spcAft>
                <a:spcPts val="0"/>
              </a:spcAft>
              <a:buNone/>
            </a:pPr>
            <a:r>
              <a:rPr lang="en-US" dirty="0">
                <a:solidFill>
                  <a:srgbClr val="002060"/>
                </a:solidFill>
              </a:rPr>
              <a:t>result = </a:t>
            </a:r>
            <a:r>
              <a:rPr lang="en-US" dirty="0" err="1">
                <a:solidFill>
                  <a:srgbClr val="002060"/>
                </a:solidFill>
              </a:rPr>
              <a:t>geolocator.geocode</a:t>
            </a:r>
            <a:r>
              <a:rPr lang="en-US" dirty="0">
                <a:solidFill>
                  <a:srgbClr val="002060"/>
                </a:solidFill>
              </a:rPr>
              <a:t>(address, timeout=10)       </a:t>
            </a:r>
            <a:endParaRPr lang="en-US" dirty="0" smtClean="0">
              <a:solidFill>
                <a:srgbClr val="002060"/>
              </a:solidFill>
            </a:endParaRPr>
          </a:p>
          <a:p>
            <a:pPr marL="0" indent="0">
              <a:lnSpc>
                <a:spcPct val="100000"/>
              </a:lnSpc>
              <a:spcAft>
                <a:spcPts val="0"/>
              </a:spcAft>
              <a:buNone/>
            </a:pPr>
            <a:r>
              <a:rPr lang="en-US" dirty="0" smtClean="0">
                <a:solidFill>
                  <a:srgbClr val="002060"/>
                </a:solidFill>
              </a:rPr>
              <a:t>if </a:t>
            </a:r>
            <a:r>
              <a:rPr lang="en-US" dirty="0">
                <a:solidFill>
                  <a:srgbClr val="002060"/>
                </a:solidFill>
              </a:rPr>
              <a:t>result is None:            </a:t>
            </a:r>
            <a:endParaRPr lang="en-US" dirty="0" smtClean="0">
              <a:solidFill>
                <a:srgbClr val="002060"/>
              </a:solidFill>
            </a:endParaRPr>
          </a:p>
          <a:p>
            <a:pPr marL="0" indent="0">
              <a:lnSpc>
                <a:spcPct val="100000"/>
              </a:lnSpc>
              <a:spcAft>
                <a:spcPts val="0"/>
              </a:spcAft>
              <a:buNone/>
            </a:pPr>
            <a:r>
              <a:rPr lang="en-US" dirty="0">
                <a:solidFill>
                  <a:srgbClr val="002060"/>
                </a:solidFill>
              </a:rPr>
              <a:t>	</a:t>
            </a:r>
            <a:r>
              <a:rPr lang="en-US" dirty="0" smtClean="0">
                <a:solidFill>
                  <a:srgbClr val="002060"/>
                </a:solidFill>
              </a:rPr>
              <a:t>result </a:t>
            </a:r>
            <a:r>
              <a:rPr lang="en-US" dirty="0">
                <a:solidFill>
                  <a:srgbClr val="002060"/>
                </a:solidFill>
              </a:rPr>
              <a:t>= </a:t>
            </a:r>
            <a:r>
              <a:rPr lang="en-US" dirty="0" err="1">
                <a:solidFill>
                  <a:srgbClr val="002060"/>
                </a:solidFill>
              </a:rPr>
              <a:t>googlocator.geocode</a:t>
            </a:r>
            <a:r>
              <a:rPr lang="en-US" dirty="0">
                <a:solidFill>
                  <a:srgbClr val="002060"/>
                </a:solidFill>
              </a:rPr>
              <a:t>(address, timeout=10)       </a:t>
            </a:r>
            <a:r>
              <a:rPr lang="en-US" dirty="0" smtClean="0">
                <a:solidFill>
                  <a:srgbClr val="002060"/>
                </a:solidFill>
              </a:rPr>
              <a:t> </a:t>
            </a:r>
          </a:p>
          <a:p>
            <a:pPr marL="0" indent="0">
              <a:lnSpc>
                <a:spcPct val="100000"/>
              </a:lnSpc>
              <a:spcAft>
                <a:spcPts val="0"/>
              </a:spcAft>
              <a:buNone/>
            </a:pPr>
            <a:r>
              <a:rPr lang="en-US" dirty="0" smtClean="0">
                <a:solidFill>
                  <a:srgbClr val="002060"/>
                </a:solidFill>
              </a:rPr>
              <a:t>if </a:t>
            </a:r>
            <a:r>
              <a:rPr lang="en-US" dirty="0">
                <a:solidFill>
                  <a:srgbClr val="002060"/>
                </a:solidFill>
              </a:rPr>
              <a:t>result is None:            </a:t>
            </a:r>
            <a:endParaRPr lang="en-US" dirty="0" smtClean="0">
              <a:solidFill>
                <a:srgbClr val="002060"/>
              </a:solidFill>
            </a:endParaRPr>
          </a:p>
          <a:p>
            <a:pPr marL="0" indent="0">
              <a:lnSpc>
                <a:spcPct val="100000"/>
              </a:lnSpc>
              <a:spcAft>
                <a:spcPts val="0"/>
              </a:spcAft>
              <a:buNone/>
            </a:pPr>
            <a:r>
              <a:rPr lang="en-US" dirty="0">
                <a:solidFill>
                  <a:srgbClr val="002060"/>
                </a:solidFill>
              </a:rPr>
              <a:t>	</a:t>
            </a:r>
            <a:r>
              <a:rPr lang="en-US" dirty="0" err="1" smtClean="0">
                <a:solidFill>
                  <a:srgbClr val="002060"/>
                </a:solidFill>
              </a:rPr>
              <a:t>latlon</a:t>
            </a:r>
            <a:r>
              <a:rPr lang="en-US" dirty="0" smtClean="0">
                <a:solidFill>
                  <a:srgbClr val="002060"/>
                </a:solidFill>
              </a:rPr>
              <a:t> </a:t>
            </a:r>
            <a:r>
              <a:rPr lang="en-US" dirty="0">
                <a:solidFill>
                  <a:srgbClr val="002060"/>
                </a:solidFill>
              </a:rPr>
              <a:t>= (0.0, 0.0)       </a:t>
            </a:r>
            <a:endParaRPr lang="en-US" dirty="0" smtClean="0">
              <a:solidFill>
                <a:srgbClr val="002060"/>
              </a:solidFill>
            </a:endParaRPr>
          </a:p>
          <a:p>
            <a:pPr marL="0" indent="0">
              <a:lnSpc>
                <a:spcPct val="100000"/>
              </a:lnSpc>
              <a:spcAft>
                <a:spcPts val="0"/>
              </a:spcAft>
              <a:buNone/>
            </a:pPr>
            <a:r>
              <a:rPr lang="en-US" dirty="0" smtClean="0">
                <a:solidFill>
                  <a:srgbClr val="002060"/>
                </a:solidFill>
              </a:rPr>
              <a:t> </a:t>
            </a:r>
            <a:r>
              <a:rPr lang="en-US" dirty="0">
                <a:solidFill>
                  <a:srgbClr val="002060"/>
                </a:solidFill>
              </a:rPr>
              <a:t>else:            </a:t>
            </a:r>
            <a:endParaRPr lang="en-US" dirty="0" smtClean="0">
              <a:solidFill>
                <a:srgbClr val="002060"/>
              </a:solidFill>
            </a:endParaRPr>
          </a:p>
          <a:p>
            <a:pPr marL="0" indent="0">
              <a:lnSpc>
                <a:spcPct val="100000"/>
              </a:lnSpc>
              <a:spcAft>
                <a:spcPts val="0"/>
              </a:spcAft>
              <a:buNone/>
            </a:pPr>
            <a:r>
              <a:rPr lang="en-US" dirty="0">
                <a:solidFill>
                  <a:srgbClr val="002060"/>
                </a:solidFill>
              </a:rPr>
              <a:t>	</a:t>
            </a:r>
            <a:r>
              <a:rPr lang="en-US" dirty="0" err="1" smtClean="0">
                <a:solidFill>
                  <a:srgbClr val="002060"/>
                </a:solidFill>
              </a:rPr>
              <a:t>latlon</a:t>
            </a:r>
            <a:r>
              <a:rPr lang="en-US" dirty="0" smtClean="0">
                <a:solidFill>
                  <a:srgbClr val="002060"/>
                </a:solidFill>
              </a:rPr>
              <a:t> </a:t>
            </a:r>
            <a:r>
              <a:rPr lang="en-US" dirty="0">
                <a:solidFill>
                  <a:srgbClr val="002060"/>
                </a:solidFill>
              </a:rPr>
              <a:t>= (float(</a:t>
            </a:r>
            <a:r>
              <a:rPr lang="en-US" dirty="0" err="1">
                <a:solidFill>
                  <a:srgbClr val="002060"/>
                </a:solidFill>
              </a:rPr>
              <a:t>result.latitude</a:t>
            </a:r>
            <a:r>
              <a:rPr lang="en-US" dirty="0">
                <a:solidFill>
                  <a:srgbClr val="002060"/>
                </a:solidFill>
              </a:rPr>
              <a:t>), float(</a:t>
            </a:r>
            <a:r>
              <a:rPr lang="en-US" dirty="0" err="1">
                <a:solidFill>
                  <a:srgbClr val="002060"/>
                </a:solidFill>
              </a:rPr>
              <a:t>result.longitude</a:t>
            </a:r>
            <a:r>
              <a:rPr lang="en-US" dirty="0">
                <a:solidFill>
                  <a:srgbClr val="002060"/>
                </a:solidFill>
              </a:rPr>
              <a:t>))</a:t>
            </a:r>
          </a:p>
        </p:txBody>
      </p:sp>
    </p:spTree>
    <p:extLst>
      <p:ext uri="{BB962C8B-B14F-4D97-AF65-F5344CB8AC3E}">
        <p14:creationId xmlns:p14="http://schemas.microsoft.com/office/powerpoint/2010/main" val="1351906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Geospatial Data</a:t>
            </a:r>
            <a:endParaRPr lang="en-US" dirty="0"/>
          </a:p>
        </p:txBody>
      </p:sp>
      <p:sp>
        <p:nvSpPr>
          <p:cNvPr id="3" name="Text Placeholder 2"/>
          <p:cNvSpPr>
            <a:spLocks noGrp="1"/>
          </p:cNvSpPr>
          <p:nvPr>
            <p:ph type="body" idx="1"/>
          </p:nvPr>
        </p:nvSpPr>
        <p:spPr/>
        <p:txBody>
          <a:bodyPr/>
          <a:lstStyle/>
          <a:p>
            <a:pPr marL="285750" indent="-285750">
              <a:buFont typeface="Courier New" charset="0"/>
              <a:buChar char="o"/>
            </a:pPr>
            <a:r>
              <a:rPr lang="en-US" dirty="0" smtClean="0"/>
              <a:t>Geographical: related to the Earth’s surface</a:t>
            </a:r>
          </a:p>
          <a:p>
            <a:pPr marL="285750" indent="-285750">
              <a:buFont typeface="Courier New" charset="0"/>
              <a:buChar char="o"/>
            </a:pPr>
            <a:r>
              <a:rPr lang="en-US" dirty="0" smtClean="0"/>
              <a:t>Spatial: about space (locations, distances </a:t>
            </a:r>
            <a:r>
              <a:rPr lang="en-US" dirty="0" err="1" smtClean="0"/>
              <a:t>etc</a:t>
            </a:r>
            <a:r>
              <a:rPr lang="en-US" dirty="0" smtClean="0"/>
              <a:t>)</a:t>
            </a:r>
          </a:p>
          <a:p>
            <a:pPr marL="285750" indent="-285750">
              <a:buFont typeface="Courier New" charset="0"/>
              <a:buChar char="o"/>
            </a:pPr>
            <a:r>
              <a:rPr lang="en-US" dirty="0" smtClean="0"/>
              <a:t>Data: yep, this is also data</a:t>
            </a:r>
          </a:p>
          <a:p>
            <a:pPr marL="285750" indent="-285750">
              <a:buFont typeface="Courier New" charset="0"/>
              <a:buChar char="o"/>
            </a:pPr>
            <a:endParaRPr lang="en-US" dirty="0" smtClean="0"/>
          </a:p>
          <a:p>
            <a:pPr marL="285750" indent="-285750">
              <a:buFont typeface="Courier New" charset="0"/>
              <a:buChar char="o"/>
            </a:pPr>
            <a:r>
              <a:rPr lang="en-US" dirty="0" smtClean="0"/>
              <a:t>Usually handled by Geographical Information Systems (GIS) tools</a:t>
            </a:r>
          </a:p>
          <a:p>
            <a:pPr marL="285750" lvl="1" indent="-285750">
              <a:buFont typeface="Courier New" charset="0"/>
              <a:buChar char="o"/>
            </a:pPr>
            <a:r>
              <a:rPr lang="en-US" sz="1800" dirty="0" smtClean="0"/>
              <a:t>…many of which are written in Python… </a:t>
            </a:r>
            <a:endParaRPr lang="en-US" sz="1800" dirty="0"/>
          </a:p>
        </p:txBody>
      </p:sp>
    </p:spTree>
    <p:extLst>
      <p:ext uri="{BB962C8B-B14F-4D97-AF65-F5344CB8AC3E}">
        <p14:creationId xmlns:p14="http://schemas.microsoft.com/office/powerpoint/2010/main" val="772378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Geopy</a:t>
            </a:r>
            <a:r>
              <a:rPr lang="en-US" dirty="0" smtClean="0"/>
              <a:t>: Calculate distance</a:t>
            </a:r>
            <a:endParaRPr lang="en-US" dirty="0"/>
          </a:p>
        </p:txBody>
      </p:sp>
      <p:sp>
        <p:nvSpPr>
          <p:cNvPr id="3" name="Text Placeholder 2"/>
          <p:cNvSpPr>
            <a:spLocks noGrp="1"/>
          </p:cNvSpPr>
          <p:nvPr>
            <p:ph type="body" idx="1"/>
          </p:nvPr>
        </p:nvSpPr>
        <p:spPr/>
        <p:txBody>
          <a:bodyPr/>
          <a:lstStyle/>
          <a:p>
            <a:pPr marL="0" indent="0">
              <a:buNone/>
            </a:pPr>
            <a:r>
              <a:rPr lang="en-US" dirty="0" smtClean="0">
                <a:solidFill>
                  <a:srgbClr val="002060"/>
                </a:solidFill>
              </a:rPr>
              <a:t>from </a:t>
            </a:r>
            <a:r>
              <a:rPr lang="en-US" dirty="0" err="1">
                <a:solidFill>
                  <a:srgbClr val="002060"/>
                </a:solidFill>
              </a:rPr>
              <a:t>geopy.distance</a:t>
            </a:r>
            <a:r>
              <a:rPr lang="en-US" dirty="0">
                <a:solidFill>
                  <a:srgbClr val="002060"/>
                </a:solidFill>
              </a:rPr>
              <a:t> import </a:t>
            </a:r>
            <a:r>
              <a:rPr lang="en-US" dirty="0" err="1" smtClean="0">
                <a:solidFill>
                  <a:srgbClr val="002060"/>
                </a:solidFill>
              </a:rPr>
              <a:t>vincenty</a:t>
            </a:r>
            <a:endParaRPr lang="en-US" dirty="0" smtClean="0">
              <a:solidFill>
                <a:srgbClr val="002060"/>
              </a:solidFill>
            </a:endParaRPr>
          </a:p>
          <a:p>
            <a:pPr marL="0" indent="0">
              <a:buNone/>
            </a:pPr>
            <a:r>
              <a:rPr lang="en-US" dirty="0" err="1">
                <a:solidFill>
                  <a:srgbClr val="002060"/>
                </a:solidFill>
              </a:rPr>
              <a:t>d</a:t>
            </a:r>
            <a:r>
              <a:rPr lang="en-US" dirty="0" err="1" smtClean="0">
                <a:solidFill>
                  <a:srgbClr val="002060"/>
                </a:solidFill>
              </a:rPr>
              <a:t>ist</a:t>
            </a:r>
            <a:r>
              <a:rPr lang="en-US" dirty="0" smtClean="0">
                <a:solidFill>
                  <a:srgbClr val="002060"/>
                </a:solidFill>
              </a:rPr>
              <a:t> = </a:t>
            </a:r>
            <a:r>
              <a:rPr lang="en-US" dirty="0" err="1" smtClean="0">
                <a:solidFill>
                  <a:srgbClr val="002060"/>
                </a:solidFill>
              </a:rPr>
              <a:t>vincenty</a:t>
            </a:r>
            <a:r>
              <a:rPr lang="en-US" dirty="0" smtClean="0">
                <a:solidFill>
                  <a:srgbClr val="002060"/>
                </a:solidFill>
              </a:rPr>
              <a:t>(loc1, loc2)</a:t>
            </a:r>
          </a:p>
          <a:p>
            <a:pPr marL="285750" indent="-285750">
              <a:buFont typeface="Arial" charset="0"/>
              <a:buChar char="•"/>
            </a:pPr>
            <a:endParaRPr lang="en-US" dirty="0" smtClean="0"/>
          </a:p>
          <a:p>
            <a:pPr marL="285750" indent="-285750">
              <a:buFont typeface="Arial" charset="0"/>
              <a:buChar char="•"/>
            </a:pPr>
            <a:endParaRPr lang="en-US" dirty="0" smtClean="0"/>
          </a:p>
          <a:p>
            <a:endParaRPr lang="en-US" dirty="0" smtClean="0"/>
          </a:p>
          <a:p>
            <a:endParaRPr lang="en-US" dirty="0"/>
          </a:p>
        </p:txBody>
      </p:sp>
    </p:spTree>
    <p:extLst>
      <p:ext uri="{BB962C8B-B14F-4D97-AF65-F5344CB8AC3E}">
        <p14:creationId xmlns:p14="http://schemas.microsoft.com/office/powerpoint/2010/main" val="26198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0"/>
            <a:ext cx="8520600" cy="572700"/>
          </a:xfrm>
          <a:prstGeom prst="rect">
            <a:avLst/>
          </a:prstGeom>
        </p:spPr>
        <p:txBody>
          <a:bodyPr lIns="91425" tIns="91425" rIns="91425" bIns="91425" anchor="t" anchorCtr="0">
            <a:noAutofit/>
          </a:bodyPr>
          <a:lstStyle/>
          <a:p>
            <a:pPr lvl="0">
              <a:spcBef>
                <a:spcPts val="0"/>
              </a:spcBef>
              <a:buNone/>
            </a:pPr>
            <a:r>
              <a:rPr lang="en-US" dirty="0" smtClean="0"/>
              <a:t>Fiona point-in-polygon: finding “belonging”</a:t>
            </a:r>
            <a:endParaRPr lang="en" dirty="0"/>
          </a:p>
        </p:txBody>
      </p:sp>
      <p:sp>
        <p:nvSpPr>
          <p:cNvPr id="121" name="Shape 121"/>
          <p:cNvSpPr txBox="1">
            <a:spLocks noGrp="1"/>
          </p:cNvSpPr>
          <p:nvPr>
            <p:ph type="body" idx="1"/>
          </p:nvPr>
        </p:nvSpPr>
        <p:spPr>
          <a:xfrm>
            <a:off x="311700" y="572700"/>
            <a:ext cx="8520600" cy="3416400"/>
          </a:xfrm>
          <a:prstGeom prst="rect">
            <a:avLst/>
          </a:prstGeom>
        </p:spPr>
        <p:txBody>
          <a:bodyPr lIns="91425" tIns="91425" rIns="91425" bIns="91425" anchor="t" anchorCtr="0">
            <a:noAutofit/>
          </a:bodyPr>
          <a:lstStyle/>
          <a:p>
            <a:pPr marL="0" lvl="0" indent="0">
              <a:spcAft>
                <a:spcPts val="0"/>
              </a:spcAft>
              <a:buNone/>
            </a:pPr>
            <a:r>
              <a:rPr lang="en-US" dirty="0">
                <a:solidFill>
                  <a:srgbClr val="002060"/>
                </a:solidFill>
              </a:rPr>
              <a:t>i</a:t>
            </a:r>
            <a:r>
              <a:rPr lang="en-US" dirty="0" smtClean="0">
                <a:solidFill>
                  <a:srgbClr val="002060"/>
                </a:solidFill>
              </a:rPr>
              <a:t>mport </a:t>
            </a:r>
            <a:r>
              <a:rPr lang="en-US" dirty="0" err="1" smtClean="0">
                <a:solidFill>
                  <a:srgbClr val="002060"/>
                </a:solidFill>
              </a:rPr>
              <a:t>fiona</a:t>
            </a:r>
            <a:endParaRPr lang="en-US" dirty="0" smtClean="0">
              <a:solidFill>
                <a:srgbClr val="002060"/>
              </a:solidFill>
            </a:endParaRPr>
          </a:p>
          <a:p>
            <a:pPr marL="0" lvl="0" indent="0">
              <a:spcAft>
                <a:spcPts val="0"/>
              </a:spcAft>
              <a:buNone/>
            </a:pPr>
            <a:r>
              <a:rPr lang="en-US" dirty="0" smtClean="0">
                <a:solidFill>
                  <a:srgbClr val="002060"/>
                </a:solidFill>
              </a:rPr>
              <a:t>Import shapely</a:t>
            </a:r>
          </a:p>
          <a:p>
            <a:pPr marL="0" lvl="0" indent="0">
              <a:spcAft>
                <a:spcPts val="0"/>
              </a:spcAft>
              <a:buNone/>
            </a:pPr>
            <a:endParaRPr lang="en-US" dirty="0" smtClean="0">
              <a:solidFill>
                <a:srgbClr val="002060"/>
              </a:solidFill>
            </a:endParaRPr>
          </a:p>
          <a:p>
            <a:pPr marL="0" lvl="0" indent="0">
              <a:spcAft>
                <a:spcPts val="0"/>
              </a:spcAft>
              <a:buNone/>
            </a:pPr>
            <a:r>
              <a:rPr lang="en-US" dirty="0" err="1" smtClean="0">
                <a:solidFill>
                  <a:srgbClr val="002060"/>
                </a:solidFill>
              </a:rPr>
              <a:t>mapdata</a:t>
            </a:r>
            <a:r>
              <a:rPr lang="en-US" dirty="0" smtClean="0">
                <a:solidFill>
                  <a:srgbClr val="002060"/>
                </a:solidFill>
              </a:rPr>
              <a:t> </a:t>
            </a:r>
            <a:r>
              <a:rPr lang="en-US" dirty="0">
                <a:solidFill>
                  <a:srgbClr val="002060"/>
                </a:solidFill>
              </a:rPr>
              <a:t>= </a:t>
            </a:r>
            <a:r>
              <a:rPr lang="en-US" dirty="0" err="1">
                <a:solidFill>
                  <a:srgbClr val="002060"/>
                </a:solidFill>
              </a:rPr>
              <a:t>fiona.open</a:t>
            </a:r>
            <a:r>
              <a:rPr lang="en-US" dirty="0">
                <a:solidFill>
                  <a:srgbClr val="002060"/>
                </a:solidFill>
              </a:rPr>
              <a:t>(‘</a:t>
            </a:r>
            <a:r>
              <a:rPr lang="en-US" dirty="0" err="1" smtClean="0">
                <a:solidFill>
                  <a:srgbClr val="002060"/>
                </a:solidFill>
              </a:rPr>
              <a:t>map_data</a:t>
            </a:r>
            <a:r>
              <a:rPr lang="en-US" dirty="0" smtClean="0">
                <a:solidFill>
                  <a:srgbClr val="002060"/>
                </a:solidFill>
              </a:rPr>
              <a:t>/nyc_neighbourhoods_wgs84.shp’, </a:t>
            </a:r>
            <a:r>
              <a:rPr lang="en-US" dirty="0">
                <a:solidFill>
                  <a:srgbClr val="002060"/>
                </a:solidFill>
              </a:rPr>
              <a:t>'r') </a:t>
            </a:r>
            <a:endParaRPr lang="en-US" dirty="0" smtClean="0">
              <a:solidFill>
                <a:srgbClr val="002060"/>
              </a:solidFill>
            </a:endParaRPr>
          </a:p>
          <a:p>
            <a:pPr marL="0" lvl="0" indent="0">
              <a:spcAft>
                <a:spcPts val="0"/>
              </a:spcAft>
              <a:buNone/>
            </a:pPr>
            <a:r>
              <a:rPr lang="en-US" dirty="0" smtClean="0">
                <a:solidFill>
                  <a:srgbClr val="002060"/>
                </a:solidFill>
              </a:rPr>
              <a:t>for </a:t>
            </a:r>
            <a:r>
              <a:rPr lang="en-US" dirty="0">
                <a:solidFill>
                  <a:srgbClr val="002060"/>
                </a:solidFill>
              </a:rPr>
              <a:t>f in </a:t>
            </a:r>
            <a:r>
              <a:rPr lang="en-US" dirty="0" err="1" smtClean="0">
                <a:solidFill>
                  <a:srgbClr val="002060"/>
                </a:solidFill>
              </a:rPr>
              <a:t>mapdata</a:t>
            </a:r>
            <a:r>
              <a:rPr lang="en-US" dirty="0" smtClean="0">
                <a:solidFill>
                  <a:srgbClr val="002060"/>
                </a:solidFill>
              </a:rPr>
              <a:t>:</a:t>
            </a:r>
          </a:p>
          <a:p>
            <a:pPr marL="0" lvl="0" indent="0">
              <a:spcAft>
                <a:spcPts val="0"/>
              </a:spcAft>
              <a:buNone/>
            </a:pPr>
            <a:r>
              <a:rPr lang="en-US" dirty="0">
                <a:solidFill>
                  <a:srgbClr val="002060"/>
                </a:solidFill>
              </a:rPr>
              <a:t> </a:t>
            </a:r>
            <a:r>
              <a:rPr lang="en-US" dirty="0" smtClean="0">
                <a:solidFill>
                  <a:srgbClr val="002060"/>
                </a:solidFill>
              </a:rPr>
              <a:t>   props </a:t>
            </a:r>
            <a:r>
              <a:rPr lang="en-US" dirty="0">
                <a:solidFill>
                  <a:srgbClr val="002060"/>
                </a:solidFill>
              </a:rPr>
              <a:t>= f['properties</a:t>
            </a:r>
            <a:r>
              <a:rPr lang="en-US" dirty="0" smtClean="0">
                <a:solidFill>
                  <a:srgbClr val="002060"/>
                </a:solidFill>
              </a:rPr>
              <a:t>']</a:t>
            </a:r>
          </a:p>
          <a:p>
            <a:pPr marL="0" lvl="0" indent="0">
              <a:spcAft>
                <a:spcPts val="0"/>
              </a:spcAft>
              <a:buNone/>
            </a:pPr>
            <a:r>
              <a:rPr lang="en-US" dirty="0">
                <a:solidFill>
                  <a:srgbClr val="002060"/>
                </a:solidFill>
              </a:rPr>
              <a:t> </a:t>
            </a:r>
            <a:r>
              <a:rPr lang="en-US" dirty="0" smtClean="0">
                <a:solidFill>
                  <a:srgbClr val="002060"/>
                </a:solidFill>
              </a:rPr>
              <a:t>   </a:t>
            </a:r>
            <a:r>
              <a:rPr lang="en-US" dirty="0" err="1" smtClean="0">
                <a:solidFill>
                  <a:srgbClr val="002060"/>
                </a:solidFill>
              </a:rPr>
              <a:t>geom</a:t>
            </a:r>
            <a:r>
              <a:rPr lang="en-US" dirty="0" smtClean="0">
                <a:solidFill>
                  <a:srgbClr val="002060"/>
                </a:solidFill>
              </a:rPr>
              <a:t> </a:t>
            </a:r>
            <a:r>
              <a:rPr lang="en-US" dirty="0">
                <a:solidFill>
                  <a:srgbClr val="002060"/>
                </a:solidFill>
              </a:rPr>
              <a:t>= </a:t>
            </a:r>
            <a:r>
              <a:rPr lang="en-US" dirty="0" err="1">
                <a:solidFill>
                  <a:srgbClr val="002060"/>
                </a:solidFill>
              </a:rPr>
              <a:t>shapely.geometry.asShape</a:t>
            </a:r>
            <a:r>
              <a:rPr lang="en-US" dirty="0">
                <a:solidFill>
                  <a:srgbClr val="002060"/>
                </a:solidFill>
              </a:rPr>
              <a:t>(f['geometry</a:t>
            </a:r>
            <a:r>
              <a:rPr lang="en-US" dirty="0" smtClean="0">
                <a:solidFill>
                  <a:srgbClr val="002060"/>
                </a:solidFill>
              </a:rPr>
              <a:t>'])</a:t>
            </a:r>
          </a:p>
          <a:p>
            <a:pPr marL="0" lvl="0" indent="0">
              <a:spcAft>
                <a:spcPts val="0"/>
              </a:spcAft>
              <a:buNone/>
            </a:pPr>
            <a:r>
              <a:rPr lang="en-US" dirty="0">
                <a:solidFill>
                  <a:srgbClr val="002060"/>
                </a:solidFill>
              </a:rPr>
              <a:t> </a:t>
            </a:r>
            <a:r>
              <a:rPr lang="en-US" dirty="0" smtClean="0">
                <a:solidFill>
                  <a:srgbClr val="002060"/>
                </a:solidFill>
              </a:rPr>
              <a:t>   neighs[props</a:t>
            </a:r>
            <a:r>
              <a:rPr lang="en-US" dirty="0">
                <a:solidFill>
                  <a:srgbClr val="002060"/>
                </a:solidFill>
              </a:rPr>
              <a:t>['</a:t>
            </a:r>
            <a:r>
              <a:rPr lang="en-US" dirty="0" err="1">
                <a:solidFill>
                  <a:srgbClr val="002060"/>
                </a:solidFill>
              </a:rPr>
              <a:t>NTACode</a:t>
            </a:r>
            <a:r>
              <a:rPr lang="en-US" dirty="0">
                <a:solidFill>
                  <a:srgbClr val="002060"/>
                </a:solidFill>
              </a:rPr>
              <a:t>']] = </a:t>
            </a:r>
            <a:r>
              <a:rPr lang="en-US" dirty="0" err="1">
                <a:solidFill>
                  <a:srgbClr val="002060"/>
                </a:solidFill>
              </a:rPr>
              <a:t>geom</a:t>
            </a:r>
            <a:endParaRPr lang="en-US" dirty="0">
              <a:solidFill>
                <a:srgbClr val="002060"/>
              </a:solidFill>
            </a:endParaRPr>
          </a:p>
          <a:p>
            <a:pPr marL="0" lvl="0" indent="0">
              <a:spcAft>
                <a:spcPts val="0"/>
              </a:spcAft>
              <a:buNone/>
            </a:pPr>
            <a:endParaRPr lang="en-US" dirty="0" smtClean="0">
              <a:solidFill>
                <a:srgbClr val="002060"/>
              </a:solidFill>
            </a:endParaRPr>
          </a:p>
          <a:p>
            <a:pPr marL="0" lvl="0" indent="0">
              <a:spcAft>
                <a:spcPts val="0"/>
              </a:spcAft>
              <a:buNone/>
            </a:pPr>
            <a:r>
              <a:rPr lang="en-US" dirty="0" err="1">
                <a:solidFill>
                  <a:srgbClr val="002060"/>
                </a:solidFill>
              </a:rPr>
              <a:t>stationpt</a:t>
            </a:r>
            <a:r>
              <a:rPr lang="en-US" dirty="0">
                <a:solidFill>
                  <a:srgbClr val="002060"/>
                </a:solidFill>
              </a:rPr>
              <a:t> = </a:t>
            </a:r>
            <a:r>
              <a:rPr lang="en-US" dirty="0" smtClean="0">
                <a:solidFill>
                  <a:srgbClr val="002060"/>
                </a:solidFill>
              </a:rPr>
              <a:t>Point(</a:t>
            </a:r>
            <a:r>
              <a:rPr lang="en-US" dirty="0" err="1" smtClean="0">
                <a:solidFill>
                  <a:srgbClr val="002060"/>
                </a:solidFill>
              </a:rPr>
              <a:t>stationlon</a:t>
            </a:r>
            <a:r>
              <a:rPr lang="en-US" dirty="0" smtClean="0">
                <a:solidFill>
                  <a:srgbClr val="002060"/>
                </a:solidFill>
              </a:rPr>
              <a:t>, </a:t>
            </a:r>
            <a:r>
              <a:rPr lang="en-US" dirty="0" err="1" smtClean="0">
                <a:solidFill>
                  <a:srgbClr val="002060"/>
                </a:solidFill>
              </a:rPr>
              <a:t>stationlat</a:t>
            </a:r>
            <a:r>
              <a:rPr lang="en-US" dirty="0" smtClean="0">
                <a:solidFill>
                  <a:srgbClr val="002060"/>
                </a:solidFill>
              </a:rPr>
              <a:t>)</a:t>
            </a:r>
          </a:p>
          <a:p>
            <a:pPr marL="0" lvl="0" indent="0">
              <a:spcAft>
                <a:spcPts val="0"/>
              </a:spcAft>
              <a:buNone/>
            </a:pPr>
            <a:r>
              <a:rPr lang="en-US" dirty="0" smtClean="0">
                <a:solidFill>
                  <a:srgbClr val="002060"/>
                </a:solidFill>
              </a:rPr>
              <a:t>for </a:t>
            </a:r>
            <a:r>
              <a:rPr lang="en-US" dirty="0">
                <a:solidFill>
                  <a:srgbClr val="002060"/>
                </a:solidFill>
              </a:rPr>
              <a:t>neigh, </a:t>
            </a:r>
            <a:r>
              <a:rPr lang="en-US" dirty="0" err="1">
                <a:solidFill>
                  <a:srgbClr val="002060"/>
                </a:solidFill>
              </a:rPr>
              <a:t>neighshape</a:t>
            </a:r>
            <a:r>
              <a:rPr lang="en-US" dirty="0">
                <a:solidFill>
                  <a:srgbClr val="002060"/>
                </a:solidFill>
              </a:rPr>
              <a:t> in </a:t>
            </a:r>
            <a:r>
              <a:rPr lang="en-US" dirty="0" err="1">
                <a:solidFill>
                  <a:srgbClr val="002060"/>
                </a:solidFill>
              </a:rPr>
              <a:t>neighs.iteritems</a:t>
            </a:r>
            <a:r>
              <a:rPr lang="en-US" dirty="0">
                <a:solidFill>
                  <a:srgbClr val="002060"/>
                </a:solidFill>
              </a:rPr>
              <a:t>():            </a:t>
            </a:r>
          </a:p>
          <a:p>
            <a:pPr marL="0" lvl="0" indent="0">
              <a:spcAft>
                <a:spcPts val="0"/>
              </a:spcAft>
              <a:buNone/>
            </a:pPr>
            <a:r>
              <a:rPr lang="en-US" dirty="0" smtClean="0">
                <a:solidFill>
                  <a:srgbClr val="002060"/>
                </a:solidFill>
              </a:rPr>
              <a:t>    if </a:t>
            </a:r>
            <a:r>
              <a:rPr lang="en-US" dirty="0" err="1" smtClean="0">
                <a:solidFill>
                  <a:srgbClr val="002060"/>
                </a:solidFill>
              </a:rPr>
              <a:t>neighshape.contains</a:t>
            </a:r>
            <a:r>
              <a:rPr lang="en-US" dirty="0" smtClean="0">
                <a:solidFill>
                  <a:srgbClr val="002060"/>
                </a:solidFill>
              </a:rPr>
              <a:t>(</a:t>
            </a:r>
            <a:r>
              <a:rPr lang="en-US" dirty="0" err="1" smtClean="0">
                <a:solidFill>
                  <a:srgbClr val="002060"/>
                </a:solidFill>
              </a:rPr>
              <a:t>stationpt</a:t>
            </a:r>
            <a:r>
              <a:rPr lang="en-US" dirty="0">
                <a:solidFill>
                  <a:srgbClr val="002060"/>
                </a:solidFill>
              </a:rPr>
              <a:t>):                </a:t>
            </a:r>
            <a:endParaRPr lang="en-US" dirty="0" smtClean="0">
              <a:solidFill>
                <a:srgbClr val="002060"/>
              </a:solidFill>
            </a:endParaRPr>
          </a:p>
          <a:p>
            <a:pPr marL="0" lvl="0" indent="0">
              <a:spcAft>
                <a:spcPts val="0"/>
              </a:spcAft>
              <a:buNone/>
            </a:pPr>
            <a:r>
              <a:rPr lang="en-US" dirty="0">
                <a:solidFill>
                  <a:srgbClr val="002060"/>
                </a:solidFill>
              </a:rPr>
              <a:t> </a:t>
            </a:r>
            <a:r>
              <a:rPr lang="en-US" dirty="0" smtClean="0">
                <a:solidFill>
                  <a:srgbClr val="002060"/>
                </a:solidFill>
              </a:rPr>
              <a:t>       </a:t>
            </a:r>
            <a:r>
              <a:rPr lang="en-US" dirty="0" err="1" smtClean="0">
                <a:solidFill>
                  <a:srgbClr val="002060"/>
                </a:solidFill>
              </a:rPr>
              <a:t>stationneigh</a:t>
            </a:r>
            <a:r>
              <a:rPr lang="en-US" dirty="0" smtClean="0">
                <a:solidFill>
                  <a:srgbClr val="002060"/>
                </a:solidFill>
              </a:rPr>
              <a:t> </a:t>
            </a:r>
            <a:r>
              <a:rPr lang="en-US" dirty="0">
                <a:solidFill>
                  <a:srgbClr val="002060"/>
                </a:solidFill>
              </a:rPr>
              <a:t>= neigh</a:t>
            </a:r>
            <a:endParaRPr lang="en" dirty="0">
              <a:solidFill>
                <a:srgbClr val="002060"/>
              </a:solidFil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9560"/>
            <a:ext cx="8520600" cy="572700"/>
          </a:xfrm>
        </p:spPr>
        <p:txBody>
          <a:bodyPr>
            <a:normAutofit fontScale="90000"/>
          </a:bodyPr>
          <a:lstStyle/>
          <a:p>
            <a:r>
              <a:rPr lang="en-US" dirty="0" err="1" smtClean="0"/>
              <a:t>Basemap</a:t>
            </a:r>
            <a:r>
              <a:rPr lang="en-US" dirty="0" smtClean="0"/>
              <a:t>: Map </a:t>
            </a:r>
            <a:r>
              <a:rPr lang="en-US" dirty="0" err="1" smtClean="0"/>
              <a:t>visualisations</a:t>
            </a:r>
            <a:r>
              <a:rPr lang="en-US" dirty="0" smtClean="0"/>
              <a:t> in Python</a:t>
            </a:r>
            <a:endParaRPr lang="en-US" dirty="0"/>
          </a:p>
        </p:txBody>
      </p:sp>
      <p:sp>
        <p:nvSpPr>
          <p:cNvPr id="3" name="Text Placeholder 2"/>
          <p:cNvSpPr>
            <a:spLocks noGrp="1"/>
          </p:cNvSpPr>
          <p:nvPr>
            <p:ph type="body" idx="1"/>
          </p:nvPr>
        </p:nvSpPr>
        <p:spPr>
          <a:xfrm>
            <a:off x="311700" y="827011"/>
            <a:ext cx="4726126" cy="4101450"/>
          </a:xfrm>
        </p:spPr>
        <p:txBody>
          <a:bodyPr>
            <a:normAutofit/>
          </a:bodyPr>
          <a:lstStyle/>
          <a:p>
            <a:pPr marL="0" indent="0">
              <a:buNone/>
            </a:pP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matplotlib</a:t>
            </a:r>
            <a:r>
              <a:rPr lang="en-US" sz="1800" dirty="0">
                <a:solidFill>
                  <a:srgbClr val="002060"/>
                </a:solidFill>
                <a:latin typeface="Arial" charset="0"/>
                <a:ea typeface="Arial" charset="0"/>
                <a:cs typeface="Arial" charset="0"/>
              </a:rPr>
              <a:t> </a:t>
            </a:r>
            <a:r>
              <a:rPr lang="en-US" sz="1800" dirty="0" smtClean="0">
                <a:solidFill>
                  <a:srgbClr val="002060"/>
                </a:solidFill>
                <a:latin typeface="Arial" charset="0"/>
                <a:ea typeface="Arial" charset="0"/>
                <a:cs typeface="Arial" charset="0"/>
              </a:rPr>
              <a:t>inline</a:t>
            </a:r>
          </a:p>
          <a:p>
            <a:pPr marL="0" indent="0">
              <a:buNone/>
            </a:pPr>
            <a:r>
              <a:rPr lang="en-US" sz="1800" dirty="0" smtClean="0">
                <a:solidFill>
                  <a:srgbClr val="002060"/>
                </a:solidFill>
                <a:latin typeface="Arial" charset="0"/>
                <a:ea typeface="Arial" charset="0"/>
                <a:cs typeface="Arial" charset="0"/>
              </a:rPr>
              <a:t>import </a:t>
            </a:r>
            <a:r>
              <a:rPr lang="en-US" sz="1800" dirty="0" err="1">
                <a:solidFill>
                  <a:srgbClr val="002060"/>
                </a:solidFill>
                <a:latin typeface="Arial" charset="0"/>
                <a:ea typeface="Arial" charset="0"/>
                <a:cs typeface="Arial" charset="0"/>
              </a:rPr>
              <a:t>matplotlib.pyplot</a:t>
            </a:r>
            <a:r>
              <a:rPr lang="en-US" sz="1800" dirty="0">
                <a:solidFill>
                  <a:srgbClr val="002060"/>
                </a:solidFill>
                <a:latin typeface="Arial" charset="0"/>
                <a:ea typeface="Arial" charset="0"/>
                <a:cs typeface="Arial" charset="0"/>
              </a:rPr>
              <a:t> as </a:t>
            </a:r>
            <a:r>
              <a:rPr lang="en-US" sz="1800" dirty="0" err="1" smtClean="0">
                <a:solidFill>
                  <a:srgbClr val="002060"/>
                </a:solidFill>
                <a:latin typeface="Arial" charset="0"/>
                <a:ea typeface="Arial" charset="0"/>
                <a:cs typeface="Arial" charset="0"/>
              </a:rPr>
              <a:t>plt</a:t>
            </a:r>
            <a:endParaRPr lang="en-US" sz="1800" dirty="0" smtClean="0">
              <a:solidFill>
                <a:srgbClr val="002060"/>
              </a:solidFill>
              <a:latin typeface="Arial" charset="0"/>
              <a:ea typeface="Arial" charset="0"/>
              <a:cs typeface="Arial" charset="0"/>
            </a:endParaRPr>
          </a:p>
          <a:p>
            <a:pPr marL="0" indent="0">
              <a:buNone/>
            </a:pPr>
            <a:r>
              <a:rPr lang="en-US" sz="1800" dirty="0" smtClean="0">
                <a:solidFill>
                  <a:srgbClr val="002060"/>
                </a:solidFill>
                <a:latin typeface="Arial" charset="0"/>
                <a:ea typeface="Arial" charset="0"/>
                <a:cs typeface="Arial" charset="0"/>
              </a:rPr>
              <a:t>from </a:t>
            </a:r>
            <a:r>
              <a:rPr lang="en-US" sz="1800" dirty="0" err="1">
                <a:solidFill>
                  <a:srgbClr val="002060"/>
                </a:solidFill>
                <a:latin typeface="Arial" charset="0"/>
                <a:ea typeface="Arial" charset="0"/>
                <a:cs typeface="Arial" charset="0"/>
              </a:rPr>
              <a:t>mpl_toolkits.basemap</a:t>
            </a:r>
            <a:r>
              <a:rPr lang="en-US" sz="1800" dirty="0">
                <a:solidFill>
                  <a:srgbClr val="002060"/>
                </a:solidFill>
                <a:latin typeface="Arial" charset="0"/>
                <a:ea typeface="Arial" charset="0"/>
                <a:cs typeface="Arial" charset="0"/>
              </a:rPr>
              <a:t> import </a:t>
            </a:r>
            <a:r>
              <a:rPr lang="en-US" sz="1800" dirty="0" err="1" smtClean="0">
                <a:solidFill>
                  <a:srgbClr val="002060"/>
                </a:solidFill>
                <a:latin typeface="Arial" charset="0"/>
                <a:ea typeface="Arial" charset="0"/>
                <a:cs typeface="Arial" charset="0"/>
              </a:rPr>
              <a:t>Basemap</a:t>
            </a:r>
            <a:endParaRPr lang="en-US" sz="1800" dirty="0" smtClean="0">
              <a:solidFill>
                <a:srgbClr val="002060"/>
              </a:solidFill>
              <a:latin typeface="Arial" charset="0"/>
              <a:ea typeface="Arial" charset="0"/>
              <a:cs typeface="Arial" charset="0"/>
            </a:endParaRPr>
          </a:p>
          <a:p>
            <a:pPr marL="0" indent="0">
              <a:buNone/>
            </a:pPr>
            <a:endParaRPr lang="en-US" sz="1800" dirty="0" smtClean="0">
              <a:solidFill>
                <a:srgbClr val="002060"/>
              </a:solidFill>
              <a:latin typeface="Arial" charset="0"/>
              <a:ea typeface="Arial" charset="0"/>
              <a:cs typeface="Arial" charset="0"/>
            </a:endParaRPr>
          </a:p>
          <a:p>
            <a:pPr marL="0" indent="0">
              <a:buNone/>
            </a:pPr>
            <a:r>
              <a:rPr lang="en-US" sz="1800" dirty="0" smtClean="0">
                <a:solidFill>
                  <a:srgbClr val="002060"/>
                </a:solidFill>
                <a:latin typeface="Arial" charset="0"/>
                <a:ea typeface="Arial" charset="0"/>
                <a:cs typeface="Arial" charset="0"/>
              </a:rPr>
              <a:t>fig </a:t>
            </a:r>
            <a:r>
              <a:rPr lang="en-US" sz="1800" dirty="0">
                <a:solidFill>
                  <a:srgbClr val="002060"/>
                </a:solidFill>
                <a:latin typeface="Arial" charset="0"/>
                <a:ea typeface="Arial" charset="0"/>
                <a:cs typeface="Arial" charset="0"/>
              </a:rPr>
              <a:t>= </a:t>
            </a:r>
            <a:r>
              <a:rPr lang="en-US" sz="1800" dirty="0" err="1">
                <a:solidFill>
                  <a:srgbClr val="002060"/>
                </a:solidFill>
                <a:latin typeface="Arial" charset="0"/>
                <a:ea typeface="Arial" charset="0"/>
                <a:cs typeface="Arial" charset="0"/>
              </a:rPr>
              <a:t>plt.figure</a:t>
            </a:r>
            <a:r>
              <a:rPr lang="en-US" sz="1800" dirty="0">
                <a:solidFill>
                  <a:srgbClr val="002060"/>
                </a:solidFill>
                <a:latin typeface="Arial" charset="0"/>
                <a:ea typeface="Arial" charset="0"/>
                <a:cs typeface="Arial" charset="0"/>
              </a:rPr>
              <a:t>(</a:t>
            </a:r>
            <a:r>
              <a:rPr lang="en-US" sz="1800" dirty="0" err="1">
                <a:solidFill>
                  <a:srgbClr val="002060"/>
                </a:solidFill>
                <a:latin typeface="Arial" charset="0"/>
                <a:ea typeface="Arial" charset="0"/>
                <a:cs typeface="Arial" charset="0"/>
              </a:rPr>
              <a:t>figsize</a:t>
            </a:r>
            <a:r>
              <a:rPr lang="en-US" sz="1800" dirty="0">
                <a:solidFill>
                  <a:srgbClr val="002060"/>
                </a:solidFill>
                <a:latin typeface="Arial" charset="0"/>
                <a:ea typeface="Arial" charset="0"/>
                <a:cs typeface="Arial" charset="0"/>
              </a:rPr>
              <a:t>=(8, 8</a:t>
            </a:r>
            <a:r>
              <a:rPr lang="en-US" sz="1800" dirty="0" smtClean="0">
                <a:solidFill>
                  <a:srgbClr val="002060"/>
                </a:solidFill>
                <a:latin typeface="Arial" charset="0"/>
                <a:ea typeface="Arial" charset="0"/>
                <a:cs typeface="Arial" charset="0"/>
              </a:rPr>
              <a:t>))</a:t>
            </a:r>
          </a:p>
          <a:p>
            <a:pPr marL="0" indent="0">
              <a:buNone/>
            </a:pPr>
            <a:r>
              <a:rPr lang="en-US" sz="1800" dirty="0" err="1" smtClean="0">
                <a:solidFill>
                  <a:srgbClr val="002060"/>
                </a:solidFill>
                <a:latin typeface="Arial" charset="0"/>
                <a:ea typeface="Arial" charset="0"/>
                <a:cs typeface="Arial" charset="0"/>
              </a:rPr>
              <a:t>usmap</a:t>
            </a:r>
            <a:r>
              <a:rPr lang="en-US" sz="1800" dirty="0" smtClean="0">
                <a:solidFill>
                  <a:srgbClr val="002060"/>
                </a:solidFill>
                <a:latin typeface="Arial" charset="0"/>
                <a:ea typeface="Arial" charset="0"/>
                <a:cs typeface="Arial" charset="0"/>
              </a:rPr>
              <a:t> </a:t>
            </a:r>
            <a:r>
              <a:rPr lang="en-US" sz="1800" dirty="0">
                <a:solidFill>
                  <a:srgbClr val="002060"/>
                </a:solidFill>
                <a:latin typeface="Arial" charset="0"/>
                <a:ea typeface="Arial" charset="0"/>
                <a:cs typeface="Arial" charset="0"/>
              </a:rPr>
              <a:t>= </a:t>
            </a:r>
            <a:r>
              <a:rPr lang="en-US" sz="1800" dirty="0" err="1">
                <a:solidFill>
                  <a:srgbClr val="002060"/>
                </a:solidFill>
                <a:latin typeface="Arial" charset="0"/>
                <a:ea typeface="Arial" charset="0"/>
                <a:cs typeface="Arial" charset="0"/>
              </a:rPr>
              <a:t>Basemap</a:t>
            </a:r>
            <a:r>
              <a:rPr lang="en-US" sz="1800" dirty="0">
                <a:solidFill>
                  <a:srgbClr val="002060"/>
                </a:solidFill>
                <a:latin typeface="Arial" charset="0"/>
                <a:ea typeface="Arial" charset="0"/>
                <a:cs typeface="Arial" charset="0"/>
              </a:rPr>
              <a:t>(projection='</a:t>
            </a:r>
            <a:r>
              <a:rPr lang="en-US" sz="1800" dirty="0" err="1">
                <a:solidFill>
                  <a:srgbClr val="002060"/>
                </a:solidFill>
                <a:latin typeface="Arial" charset="0"/>
                <a:ea typeface="Arial" charset="0"/>
                <a:cs typeface="Arial" charset="0"/>
              </a:rPr>
              <a:t>lcc</a:t>
            </a:r>
            <a:r>
              <a:rPr lang="en-US" sz="1800" dirty="0">
                <a:solidFill>
                  <a:srgbClr val="002060"/>
                </a:solidFill>
                <a:latin typeface="Arial" charset="0"/>
                <a:ea typeface="Arial" charset="0"/>
                <a:cs typeface="Arial" charset="0"/>
              </a:rPr>
              <a:t>', resolution=None</a:t>
            </a:r>
            <a:r>
              <a:rPr lang="en-US" sz="1800" dirty="0" smtClean="0">
                <a:solidFill>
                  <a:srgbClr val="002060"/>
                </a:solidFill>
                <a:latin typeface="Arial" charset="0"/>
                <a:ea typeface="Arial" charset="0"/>
                <a:cs typeface="Arial" charset="0"/>
              </a:rPr>
              <a:t>,</a:t>
            </a:r>
          </a:p>
          <a:p>
            <a:pPr marL="0" indent="0">
              <a:buNone/>
            </a:pPr>
            <a:r>
              <a:rPr lang="en-US" sz="1800" dirty="0" smtClean="0">
                <a:solidFill>
                  <a:srgbClr val="002060"/>
                </a:solidFill>
                <a:latin typeface="Arial" charset="0"/>
                <a:ea typeface="Arial" charset="0"/>
                <a:cs typeface="Arial" charset="0"/>
              </a:rPr>
              <a:t>width=8000000</a:t>
            </a:r>
            <a:r>
              <a:rPr lang="en-US" sz="1800" dirty="0">
                <a:solidFill>
                  <a:srgbClr val="002060"/>
                </a:solidFill>
                <a:latin typeface="Arial" charset="0"/>
                <a:ea typeface="Arial" charset="0"/>
                <a:cs typeface="Arial" charset="0"/>
              </a:rPr>
              <a:t>, height=8000000</a:t>
            </a:r>
            <a:r>
              <a:rPr lang="en-US" sz="1800" dirty="0" smtClean="0">
                <a:solidFill>
                  <a:srgbClr val="002060"/>
                </a:solidFill>
                <a:latin typeface="Arial" charset="0"/>
                <a:ea typeface="Arial" charset="0"/>
                <a:cs typeface="Arial" charset="0"/>
              </a:rPr>
              <a:t>,</a:t>
            </a:r>
          </a:p>
          <a:p>
            <a:pPr marL="0" indent="0">
              <a:buNone/>
            </a:pPr>
            <a:r>
              <a:rPr lang="en-US" sz="1800" dirty="0" smtClean="0">
                <a:solidFill>
                  <a:srgbClr val="002060"/>
                </a:solidFill>
                <a:latin typeface="Arial" charset="0"/>
                <a:ea typeface="Arial" charset="0"/>
                <a:cs typeface="Arial" charset="0"/>
              </a:rPr>
              <a:t>lat_0=45</a:t>
            </a:r>
            <a:r>
              <a:rPr lang="en-US" sz="1800" dirty="0">
                <a:solidFill>
                  <a:srgbClr val="002060"/>
                </a:solidFill>
                <a:latin typeface="Arial" charset="0"/>
                <a:ea typeface="Arial" charset="0"/>
                <a:cs typeface="Arial" charset="0"/>
              </a:rPr>
              <a:t>, lon_0=-100</a:t>
            </a:r>
            <a:r>
              <a:rPr lang="en-US" sz="1800" dirty="0" smtClean="0">
                <a:solidFill>
                  <a:srgbClr val="002060"/>
                </a:solidFill>
                <a:latin typeface="Arial" charset="0"/>
                <a:ea typeface="Arial" charset="0"/>
                <a:cs typeface="Arial" charset="0"/>
              </a:rPr>
              <a:t>,)</a:t>
            </a:r>
          </a:p>
          <a:p>
            <a:pPr marL="0" indent="0">
              <a:buNone/>
            </a:pPr>
            <a:r>
              <a:rPr lang="en-US" sz="1800" dirty="0" err="1" smtClean="0">
                <a:solidFill>
                  <a:srgbClr val="002060"/>
                </a:solidFill>
                <a:latin typeface="Arial" charset="0"/>
                <a:ea typeface="Arial" charset="0"/>
                <a:cs typeface="Arial" charset="0"/>
              </a:rPr>
              <a:t>usmap.etopo</a:t>
            </a:r>
            <a:r>
              <a:rPr lang="en-US" sz="1800" dirty="0" smtClean="0">
                <a:solidFill>
                  <a:srgbClr val="002060"/>
                </a:solidFill>
                <a:latin typeface="Arial" charset="0"/>
                <a:ea typeface="Arial" charset="0"/>
                <a:cs typeface="Arial" charset="0"/>
              </a:rPr>
              <a:t>(scale=0.5</a:t>
            </a:r>
            <a:r>
              <a:rPr lang="en-US" sz="1800" dirty="0">
                <a:solidFill>
                  <a:srgbClr val="002060"/>
                </a:solidFill>
                <a:latin typeface="Arial" charset="0"/>
                <a:ea typeface="Arial" charset="0"/>
                <a:cs typeface="Arial" charset="0"/>
              </a:rPr>
              <a:t>, alpha=0.5</a:t>
            </a:r>
            <a:r>
              <a:rPr lang="en-US" sz="1800" dirty="0" smtClean="0">
                <a:solidFill>
                  <a:srgbClr val="002060"/>
                </a:solidFill>
                <a:latin typeface="Arial" charset="0"/>
                <a:ea typeface="Arial" charset="0"/>
                <a:cs typeface="Arial"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300" y="827011"/>
            <a:ext cx="3744997" cy="3782447"/>
          </a:xfrm>
          <a:prstGeom prst="rect">
            <a:avLst/>
          </a:prstGeom>
        </p:spPr>
      </p:pic>
    </p:spTree>
    <p:extLst>
      <p:ext uri="{BB962C8B-B14F-4D97-AF65-F5344CB8AC3E}">
        <p14:creationId xmlns:p14="http://schemas.microsoft.com/office/powerpoint/2010/main" val="1957132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a:t>
            </a:r>
            <a:endParaRPr lang="en-US" dirty="0"/>
          </a:p>
        </p:txBody>
      </p:sp>
    </p:spTree>
    <p:extLst>
      <p:ext uri="{BB962C8B-B14F-4D97-AF65-F5344CB8AC3E}">
        <p14:creationId xmlns:p14="http://schemas.microsoft.com/office/powerpoint/2010/main" val="122959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If this interested you… </a:t>
            </a:r>
          </a:p>
        </p:txBody>
      </p:sp>
      <p:sp>
        <p:nvSpPr>
          <p:cNvPr id="145" name="Shape 14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US" dirty="0" smtClean="0"/>
              <a:t>There’s more in workbooks 8.x</a:t>
            </a:r>
            <a:endParaRPr dirty="0"/>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Printed Maps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624" y="94129"/>
            <a:ext cx="4082676" cy="4900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94" y="1136969"/>
            <a:ext cx="4341906" cy="3738627"/>
          </a:xfrm>
          <a:prstGeom prst="rect">
            <a:avLst/>
          </a:prstGeom>
        </p:spPr>
      </p:pic>
    </p:spTree>
    <p:extLst>
      <p:ext uri="{BB962C8B-B14F-4D97-AF65-F5344CB8AC3E}">
        <p14:creationId xmlns:p14="http://schemas.microsoft.com/office/powerpoint/2010/main" val="141126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3649"/>
            <a:ext cx="8520600" cy="572700"/>
          </a:xfrm>
        </p:spPr>
        <p:txBody>
          <a:bodyPr>
            <a:normAutofit fontScale="90000"/>
          </a:bodyPr>
          <a:lstStyle/>
          <a:p>
            <a:r>
              <a:rPr lang="en-US" dirty="0" smtClean="0"/>
              <a:t>Georeferenced satellite and aerial data</a:t>
            </a:r>
            <a:endParaRPr lang="en-US" dirty="0"/>
          </a:p>
        </p:txBody>
      </p:sp>
      <p:pic>
        <p:nvPicPr>
          <p:cNvPr id="4" name="Picture 3"/>
          <p:cNvPicPr>
            <a:picLocks noChangeAspect="1"/>
          </p:cNvPicPr>
          <p:nvPr/>
        </p:nvPicPr>
        <p:blipFill>
          <a:blip r:embed="rId3"/>
          <a:stretch>
            <a:fillRect/>
          </a:stretch>
        </p:blipFill>
        <p:spPr>
          <a:xfrm>
            <a:off x="5219626" y="826599"/>
            <a:ext cx="3612674" cy="402555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24" y="990600"/>
            <a:ext cx="4874908" cy="3496056"/>
          </a:xfrm>
          <a:prstGeom prst="rect">
            <a:avLst/>
          </a:prstGeom>
        </p:spPr>
      </p:pic>
    </p:spTree>
    <p:extLst>
      <p:ext uri="{BB962C8B-B14F-4D97-AF65-F5344CB8AC3E}">
        <p14:creationId xmlns:p14="http://schemas.microsoft.com/office/powerpoint/2010/main" val="68252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82" y="1272"/>
            <a:ext cx="8520600" cy="572700"/>
          </a:xfrm>
        </p:spPr>
        <p:txBody>
          <a:bodyPr>
            <a:normAutofit fontScale="90000"/>
          </a:bodyPr>
          <a:lstStyle/>
          <a:p>
            <a:r>
              <a:rPr lang="en-US" dirty="0" smtClean="0"/>
              <a:t>Vector Map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152" y="573972"/>
            <a:ext cx="6703060" cy="4519438"/>
          </a:xfrm>
          <a:prstGeom prst="rect">
            <a:avLst/>
          </a:prstGeom>
        </p:spPr>
      </p:pic>
    </p:spTree>
    <p:extLst>
      <p:ext uri="{BB962C8B-B14F-4D97-AF65-F5344CB8AC3E}">
        <p14:creationId xmlns:p14="http://schemas.microsoft.com/office/powerpoint/2010/main" val="78831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9952"/>
            <a:ext cx="8520600" cy="572700"/>
          </a:xfrm>
        </p:spPr>
        <p:txBody>
          <a:bodyPr>
            <a:normAutofit fontScale="90000"/>
          </a:bodyPr>
          <a:lstStyle/>
          <a:p>
            <a:r>
              <a:rPr lang="en-US" dirty="0" smtClean="0"/>
              <a:t>Adding features to a vector map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199" y="632652"/>
            <a:ext cx="6189462" cy="4510847"/>
          </a:xfrm>
          <a:prstGeom prst="rect">
            <a:avLst/>
          </a:prstGeom>
        </p:spPr>
      </p:pic>
    </p:spTree>
    <p:extLst>
      <p:ext uri="{BB962C8B-B14F-4D97-AF65-F5344CB8AC3E}">
        <p14:creationId xmlns:p14="http://schemas.microsoft.com/office/powerpoint/2010/main" val="27712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normAutofit fontScale="90000"/>
          </a:bodyPr>
          <a:lstStyle/>
          <a:p>
            <a:r>
              <a:rPr lang="en-US" dirty="0" smtClean="0"/>
              <a:t>Abstract Schematics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50" y="789125"/>
            <a:ext cx="7462520" cy="4039942"/>
          </a:xfrm>
          <a:prstGeom prst="rect">
            <a:avLst/>
          </a:prstGeom>
        </p:spPr>
      </p:pic>
    </p:spTree>
    <p:extLst>
      <p:ext uri="{BB962C8B-B14F-4D97-AF65-F5344CB8AC3E}">
        <p14:creationId xmlns:p14="http://schemas.microsoft.com/office/powerpoint/2010/main" val="1028999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2976</TotalTime>
  <Words>2535</Words>
  <Application>Microsoft Macintosh PowerPoint</Application>
  <PresentationFormat>On-screen Show (16:9)</PresentationFormat>
  <Paragraphs>239</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Courier New</vt:lpstr>
      <vt:lpstr>Arial</vt:lpstr>
      <vt:lpstr>Office Theme</vt:lpstr>
      <vt:lpstr>Handling Geospatial Data</vt:lpstr>
      <vt:lpstr>Lab 8: Your 5-7 things:</vt:lpstr>
      <vt:lpstr>Geospatial Data</vt:lpstr>
      <vt:lpstr>Geospatial Data</vt:lpstr>
      <vt:lpstr>Printed Maps</vt:lpstr>
      <vt:lpstr>Georeferenced satellite and aerial data</vt:lpstr>
      <vt:lpstr>Vector Map</vt:lpstr>
      <vt:lpstr>Adding features to a vector map</vt:lpstr>
      <vt:lpstr>Abstract Schematics</vt:lpstr>
      <vt:lpstr>Schematics</vt:lpstr>
      <vt:lpstr>Map Projections</vt:lpstr>
      <vt:lpstr>Coordinate systems</vt:lpstr>
      <vt:lpstr>Mapping Tools</vt:lpstr>
      <vt:lpstr>Tableau: Symbol Maps</vt:lpstr>
      <vt:lpstr>Tableau: Choropleth maps</vt:lpstr>
      <vt:lpstr>Geospatial data tools</vt:lpstr>
      <vt:lpstr>QGIS</vt:lpstr>
      <vt:lpstr>QGIS: reading shapefiles</vt:lpstr>
      <vt:lpstr>QGIS: Tanzania Wards</vt:lpstr>
      <vt:lpstr>QGIS: Looking at the dataset</vt:lpstr>
      <vt:lpstr>QGIS: Attribute Table</vt:lpstr>
      <vt:lpstr>QGIS: Reading Raster map data</vt:lpstr>
      <vt:lpstr>QGIS: Getting Raster Map information</vt:lpstr>
      <vt:lpstr>QGIS: Raster map histogram</vt:lpstr>
      <vt:lpstr>Vector Map Data</vt:lpstr>
      <vt:lpstr>Vector data formats</vt:lpstr>
      <vt:lpstr>Shapefiles</vt:lpstr>
      <vt:lpstr>The GDAL toolset</vt:lpstr>
      <vt:lpstr>Reading shapefiles: the Fiona library</vt:lpstr>
      <vt:lpstr>Convert vector file formats: OGR2OGR</vt:lpstr>
      <vt:lpstr>Raster Map Data</vt:lpstr>
      <vt:lpstr>Why raster data?</vt:lpstr>
      <vt:lpstr>Raster Data Formats</vt:lpstr>
      <vt:lpstr>Geotiff features</vt:lpstr>
      <vt:lpstr>Reading raster map data with GDAL</vt:lpstr>
      <vt:lpstr>Raster + Vector: cookie-cut a raster map</vt:lpstr>
      <vt:lpstr>GIS data Calculations</vt:lpstr>
      <vt:lpstr>Vector data calculations</vt:lpstr>
      <vt:lpstr>Geopy: get lat/ longs from addresses</vt:lpstr>
      <vt:lpstr>Geopy: Calculate distance</vt:lpstr>
      <vt:lpstr>Fiona point-in-polygon: finding “belonging”</vt:lpstr>
      <vt:lpstr>Basemap: Map visualisations in Python</vt:lpstr>
      <vt:lpstr>Exercises</vt:lpstr>
      <vt:lpstr>If this interested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Handling Geospatial Data</dc:title>
  <cp:lastModifiedBy>Microsoft Office User</cp:lastModifiedBy>
  <cp:revision>46</cp:revision>
  <dcterms:modified xsi:type="dcterms:W3CDTF">2016-08-30T21:02:18Z</dcterms:modified>
</cp:coreProperties>
</file>